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404" r:id="rId2"/>
    <p:sldId id="257" r:id="rId3"/>
    <p:sldId id="258" r:id="rId4"/>
    <p:sldId id="415" r:id="rId5"/>
    <p:sldId id="406" r:id="rId6"/>
    <p:sldId id="407" r:id="rId7"/>
    <p:sldId id="408" r:id="rId8"/>
    <p:sldId id="409" r:id="rId9"/>
    <p:sldId id="410" r:id="rId10"/>
    <p:sldId id="421" r:id="rId11"/>
    <p:sldId id="411" r:id="rId12"/>
    <p:sldId id="412" r:id="rId13"/>
    <p:sldId id="414" r:id="rId14"/>
    <p:sldId id="305" r:id="rId15"/>
    <p:sldId id="261" r:id="rId16"/>
    <p:sldId id="418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419" r:id="rId27"/>
    <p:sldId id="420" r:id="rId28"/>
    <p:sldId id="306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307" r:id="rId37"/>
    <p:sldId id="280" r:id="rId38"/>
    <p:sldId id="281" r:id="rId39"/>
    <p:sldId id="282" r:id="rId40"/>
    <p:sldId id="283" r:id="rId41"/>
    <p:sldId id="284" r:id="rId42"/>
    <p:sldId id="308" r:id="rId43"/>
    <p:sldId id="286" r:id="rId44"/>
    <p:sldId id="287" r:id="rId45"/>
    <p:sldId id="288" r:id="rId46"/>
    <p:sldId id="289" r:id="rId47"/>
    <p:sldId id="290" r:id="rId48"/>
    <p:sldId id="416" r:id="rId49"/>
    <p:sldId id="417" r:id="rId50"/>
    <p:sldId id="291" r:id="rId51"/>
    <p:sldId id="292" r:id="rId52"/>
    <p:sldId id="293" r:id="rId53"/>
    <p:sldId id="294" r:id="rId54"/>
    <p:sldId id="311" r:id="rId55"/>
    <p:sldId id="310" r:id="rId56"/>
    <p:sldId id="309" r:id="rId57"/>
    <p:sldId id="296" r:id="rId58"/>
    <p:sldId id="297" r:id="rId59"/>
    <p:sldId id="298" r:id="rId60"/>
    <p:sldId id="299" r:id="rId61"/>
    <p:sldId id="300" r:id="rId62"/>
    <p:sldId id="422" r:id="rId63"/>
    <p:sldId id="405" r:id="rId64"/>
  </p:sldIdLst>
  <p:sldSz cx="10688638" cy="7562850"/>
  <p:notesSz cx="6797675" cy="9926638"/>
  <p:defaultTextStyle>
    <a:defPPr>
      <a:defRPr lang="ru-RU"/>
    </a:defPPr>
    <a:lvl1pPr marL="0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06" userDrawn="1">
          <p15:clr>
            <a:srgbClr val="A4A3A4"/>
          </p15:clr>
        </p15:guide>
        <p15:guide id="2" pos="3367">
          <p15:clr>
            <a:srgbClr val="A4A3A4"/>
          </p15:clr>
        </p15:guide>
        <p15:guide id="3" orient="horz" pos="1566" userDrawn="1">
          <p15:clr>
            <a:srgbClr val="A4A3A4"/>
          </p15:clr>
        </p15:guide>
        <p15:guide id="4" pos="335">
          <p15:clr>
            <a:srgbClr val="A4A3A4"/>
          </p15:clr>
        </p15:guide>
        <p15:guide id="5" pos="60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Оксана Кузнецова" initials="O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F90"/>
    <a:srgbClr val="40B60F"/>
    <a:srgbClr val="685BB6"/>
    <a:srgbClr val="DC7168"/>
    <a:srgbClr val="68AF90"/>
    <a:srgbClr val="A50021"/>
    <a:srgbClr val="CC0000"/>
    <a:srgbClr val="00909B"/>
    <a:srgbClr val="5AB8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376" autoAdjust="0"/>
    <p:restoredTop sz="94637" autoAdjust="0"/>
  </p:normalViewPr>
  <p:slideViewPr>
    <p:cSldViewPr snapToGrid="0" snapToObjects="1">
      <p:cViewPr varScale="1">
        <p:scale>
          <a:sx n="86" d="100"/>
          <a:sy n="86" d="100"/>
        </p:scale>
        <p:origin x="232" y="384"/>
      </p:cViewPr>
      <p:guideLst>
        <p:guide orient="horz" pos="2406"/>
        <p:guide pos="3367"/>
        <p:guide orient="horz" pos="1566"/>
        <p:guide pos="335"/>
        <p:guide pos="6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2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>
              <a:defRPr sz="1200"/>
            </a:lvl1pPr>
          </a:lstStyle>
          <a:p>
            <a:fld id="{391FF979-0CF3-4242-B9EA-B62788A904A2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>
              <a:defRPr sz="1200"/>
            </a:lvl1pPr>
          </a:lstStyle>
          <a:p>
            <a:fld id="{B5978BE8-457B-BD4D-8056-37BC349AF0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0224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>
              <a:defRPr sz="1200"/>
            </a:lvl1pPr>
          </a:lstStyle>
          <a:p>
            <a:fld id="{557A3A10-BA53-A448-A149-C063BFB04D5F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68350" y="744538"/>
            <a:ext cx="52609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08" tIns="46054" rIns="92108" bIns="4605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2108" tIns="46054" rIns="92108" bIns="4605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>
              <a:defRPr sz="1200"/>
            </a:lvl1pPr>
          </a:lstStyle>
          <a:p>
            <a:fld id="{77430BBD-B3AD-DA42-B928-D5DC485460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3871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768350" y="744538"/>
            <a:ext cx="526097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4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768350" y="744538"/>
            <a:ext cx="526097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16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768350" y="744538"/>
            <a:ext cx="526097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26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768350" y="744538"/>
            <a:ext cx="526097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27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768350" y="744538"/>
            <a:ext cx="526097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48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768350" y="744538"/>
            <a:ext cx="526097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49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768350" y="744538"/>
            <a:ext cx="526097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5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768350" y="744538"/>
            <a:ext cx="526097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6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768350" y="744538"/>
            <a:ext cx="526097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7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768350" y="744538"/>
            <a:ext cx="526097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8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768350" y="744538"/>
            <a:ext cx="526097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9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768350" y="744538"/>
            <a:ext cx="526097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10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768350" y="744538"/>
            <a:ext cx="526097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11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768350" y="744538"/>
            <a:ext cx="526097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t" anchorCtr="0">
            <a:noAutofit/>
          </a:bodyPr>
          <a:lstStyle/>
          <a:p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92" tIns="46034" rIns="92092" bIns="46034" anchor="b" anchorCtr="0">
            <a:noAutofit/>
          </a:bodyPr>
          <a:lstStyle/>
          <a:p>
            <a:fld id="{00000000-1234-1234-1234-123412341234}" type="slidenum">
              <a:rPr lang="ru-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12</a:t>
            </a:fld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685997" y="3380971"/>
            <a:ext cx="3933545" cy="2484366"/>
          </a:xfrm>
          <a:prstGeom prst="rect">
            <a:avLst/>
          </a:prstGeom>
        </p:spPr>
        <p:txBody>
          <a:bodyPr lIns="99551" tIns="49775" rIns="99551" bIns="49775"/>
          <a:lstStyle>
            <a:lvl1pPr algn="l">
              <a:defRPr sz="2800" b="1">
                <a:solidFill>
                  <a:srgbClr val="4CAF90"/>
                </a:solidFill>
              </a:defRPr>
            </a:lvl1pPr>
          </a:lstStyle>
          <a:p>
            <a:r>
              <a:rPr lang="en-US" dirty="0"/>
              <a:t>ОБРАЗЕЦ ЗАГОЛОВКА</a:t>
            </a:r>
            <a:endParaRPr lang="ru-R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5D33CE-12AD-A643-A427-2323E58A10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25334" y="-400454"/>
            <a:ext cx="6663304" cy="7562850"/>
          </a:xfrm>
          <a:prstGeom prst="rect">
            <a:avLst/>
          </a:prstGeom>
        </p:spPr>
      </p:pic>
      <p:pic>
        <p:nvPicPr>
          <p:cNvPr id="7" name="Рисунок 3">
            <a:extLst>
              <a:ext uri="{FF2B5EF4-FFF2-40B4-BE49-F238E27FC236}">
                <a16:creationId xmlns:a16="http://schemas.microsoft.com/office/drawing/2014/main" id="{1E3AD172-8878-2B4E-8EE2-C156CBA72B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666" t="6409" r="69767" b="80248"/>
          <a:stretch/>
        </p:blipFill>
        <p:spPr>
          <a:xfrm>
            <a:off x="5546221" y="400454"/>
            <a:ext cx="2787268" cy="9922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D42619-72DF-7A45-9CBA-02C4B8A35D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28162"/>
          <a:stretch/>
        </p:blipFill>
        <p:spPr>
          <a:xfrm>
            <a:off x="6069097" y="5089793"/>
            <a:ext cx="3190492" cy="24730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35EEDF-12E9-F045-AAFF-B6A6BA90EE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6247" y="423252"/>
            <a:ext cx="3247484" cy="11301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5CC2FF-229A-7440-970A-B1FD2FA952A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743315" y="391565"/>
            <a:ext cx="1758838" cy="119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040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534432" y="1115665"/>
            <a:ext cx="9619774" cy="875695"/>
          </a:xfrm>
          <a:prstGeom prst="rect">
            <a:avLst/>
          </a:prstGeom>
        </p:spPr>
        <p:txBody>
          <a:bodyPr lIns="99551" tIns="49775" rIns="99551" bIns="49775"/>
          <a:lstStyle>
            <a:lvl1pPr algn="l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12472" y="1991360"/>
            <a:ext cx="6442572" cy="510635"/>
          </a:xfrm>
          <a:prstGeom prst="rect">
            <a:avLst/>
          </a:prstGeom>
        </p:spPr>
        <p:txBody>
          <a:bodyPr lIns="99551" tIns="49775" rIns="99551" bIns="49775"/>
          <a:lstStyle>
            <a:lvl1pPr marL="0" marR="0" indent="0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00909B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ru-RU" dirty="0"/>
          </a:p>
          <a:p>
            <a:pPr lvl="0"/>
            <a:endParaRPr lang="ru-RU" dirty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418600" y="7005138"/>
            <a:ext cx="796568" cy="402652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r">
              <a:defRPr sz="1300">
                <a:solidFill>
                  <a:srgbClr val="685BB6"/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Содержимое 2"/>
          <p:cNvSpPr>
            <a:spLocks noGrp="1"/>
          </p:cNvSpPr>
          <p:nvPr>
            <p:ph idx="10"/>
          </p:nvPr>
        </p:nvSpPr>
        <p:spPr>
          <a:xfrm>
            <a:off x="534433" y="1991360"/>
            <a:ext cx="3021674" cy="4729108"/>
          </a:xfrm>
          <a:prstGeom prst="rect">
            <a:avLst/>
          </a:prstGeom>
        </p:spPr>
        <p:txBody>
          <a:bodyPr lIns="99551" tIns="49775" rIns="99551" bIns="49775"/>
          <a:lstStyle>
            <a:lvl1pPr marL="169863" indent="-169863" algn="l">
              <a:buClr>
                <a:srgbClr val="00909B"/>
              </a:buClr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ru-RU" dirty="0"/>
          </a:p>
        </p:txBody>
      </p:sp>
      <p:sp>
        <p:nvSpPr>
          <p:cNvPr id="10" name="Содержимое 2"/>
          <p:cNvSpPr>
            <a:spLocks noGrp="1"/>
          </p:cNvSpPr>
          <p:nvPr>
            <p:ph idx="11" hasCustomPrompt="1"/>
          </p:nvPr>
        </p:nvSpPr>
        <p:spPr>
          <a:xfrm>
            <a:off x="3712472" y="2615722"/>
            <a:ext cx="6441733" cy="4089877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 algn="l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dirty="0"/>
              <a:t>Текст</a:t>
            </a:r>
          </a:p>
        </p:txBody>
      </p:sp>
      <p:pic>
        <p:nvPicPr>
          <p:cNvPr id="7" name="Рисунок 3">
            <a:extLst>
              <a:ext uri="{FF2B5EF4-FFF2-40B4-BE49-F238E27FC236}">
                <a16:creationId xmlns:a16="http://schemas.microsoft.com/office/drawing/2014/main" id="{DDD74E02-2E46-3E4D-8DA4-0E1CBD93E0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666" t="6409" r="69767" b="80248"/>
          <a:stretch/>
        </p:blipFill>
        <p:spPr>
          <a:xfrm>
            <a:off x="320101" y="8280"/>
            <a:ext cx="2842811" cy="10120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E5282F-6420-D340-BC72-2E9F65F219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5153"/>
          <a:stretch/>
        </p:blipFill>
        <p:spPr>
          <a:xfrm>
            <a:off x="6059277" y="0"/>
            <a:ext cx="4629360" cy="10708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F05770-E45E-9946-B355-0587D9F04C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60223" y="8280"/>
            <a:ext cx="1579565" cy="107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45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534432" y="1115665"/>
            <a:ext cx="9619774" cy="875695"/>
          </a:xfrm>
          <a:prstGeom prst="rect">
            <a:avLst/>
          </a:prstGeom>
        </p:spPr>
        <p:txBody>
          <a:bodyPr lIns="99551" tIns="49775" rIns="99551" bIns="49775"/>
          <a:lstStyle>
            <a:lvl1pPr algn="l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4432" y="2501994"/>
            <a:ext cx="9619774" cy="4225907"/>
          </a:xfrm>
          <a:prstGeom prst="rect">
            <a:avLst/>
          </a:prstGeom>
        </p:spPr>
        <p:txBody>
          <a:bodyPr lIns="99551" tIns="49775" rIns="99551" bIns="49775"/>
          <a:lstStyle>
            <a:lvl1pPr marL="169863" indent="-169863" algn="l">
              <a:buClr>
                <a:srgbClr val="00909B"/>
              </a:buClr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531383" y="1991360"/>
            <a:ext cx="9622823" cy="510635"/>
          </a:xfrm>
          <a:prstGeom prst="rect">
            <a:avLst/>
          </a:prstGeom>
        </p:spPr>
        <p:txBody>
          <a:bodyPr lIns="99551" tIns="49775" rIns="99551" bIns="49775"/>
          <a:lstStyle>
            <a:lvl1pPr marL="0" marR="0" indent="0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>
                <a:solidFill>
                  <a:srgbClr val="00909B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dirty="0"/>
              <a:t>ЗАГОЛОВОК</a:t>
            </a:r>
          </a:p>
          <a:p>
            <a:pPr lvl="0"/>
            <a:endParaRPr lang="ru-RU" dirty="0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418600" y="7005138"/>
            <a:ext cx="796568" cy="402652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r">
              <a:defRPr sz="1300">
                <a:solidFill>
                  <a:srgbClr val="685BB6"/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670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534432" y="1115665"/>
            <a:ext cx="5650778" cy="875695"/>
          </a:xfrm>
          <a:prstGeom prst="rect">
            <a:avLst/>
          </a:prstGeom>
        </p:spPr>
        <p:txBody>
          <a:bodyPr lIns="99551" tIns="49775" rIns="99551" bIns="49775"/>
          <a:lstStyle>
            <a:lvl1pPr algn="l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4432" y="2501994"/>
            <a:ext cx="5650778" cy="4225907"/>
          </a:xfrm>
          <a:prstGeom prst="rect">
            <a:avLst/>
          </a:prstGeom>
        </p:spPr>
        <p:txBody>
          <a:bodyPr lIns="99551" tIns="49775" rIns="99551" bIns="49775"/>
          <a:lstStyle>
            <a:lvl1pPr marL="169863" indent="-169863" algn="l">
              <a:buClr>
                <a:srgbClr val="00909B"/>
              </a:buClr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531383" y="1991360"/>
            <a:ext cx="5652569" cy="510635"/>
          </a:xfrm>
          <a:prstGeom prst="rect">
            <a:avLst/>
          </a:prstGeom>
        </p:spPr>
        <p:txBody>
          <a:bodyPr lIns="99551" tIns="49775" rIns="99551" bIns="49775"/>
          <a:lstStyle>
            <a:lvl1pPr marL="0" marR="0" indent="0" algn="l" defTabSz="49775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>
                <a:solidFill>
                  <a:srgbClr val="00909B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dirty="0"/>
              <a:t>ЗАГОЛОВОК</a:t>
            </a:r>
          </a:p>
          <a:p>
            <a:pPr lvl="0"/>
            <a:endParaRPr lang="ru-RU" dirty="0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418600" y="7005138"/>
            <a:ext cx="796568" cy="402652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r">
              <a:defRPr sz="1300">
                <a:solidFill>
                  <a:srgbClr val="685BB6"/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1"/>
          </p:nvPr>
        </p:nvSpPr>
        <p:spPr>
          <a:xfrm>
            <a:off x="6452839" y="1122363"/>
            <a:ext cx="3716685" cy="5619750"/>
          </a:xfrm>
          <a:prstGeom prst="rect">
            <a:avLst/>
          </a:prstGeom>
        </p:spPr>
        <p:txBody>
          <a:bodyPr anchor="ctr"/>
          <a:lstStyle>
            <a:lvl1pPr algn="ctr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664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314247" y="3150673"/>
            <a:ext cx="6060141" cy="1800468"/>
          </a:xfrm>
          <a:prstGeom prst="rect">
            <a:avLst/>
          </a:prstGeom>
        </p:spPr>
        <p:txBody>
          <a:bodyPr lIns="99551" tIns="49775" rIns="99551" bIns="49775" anchor="t"/>
          <a:lstStyle>
            <a:lvl1pPr algn="l">
              <a:defRPr sz="4000" b="1" cap="all">
                <a:solidFill>
                  <a:srgbClr val="4CAF90"/>
                </a:solidFill>
              </a:defRPr>
            </a:lvl1pPr>
          </a:lstStyle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1811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591FA0-68DE-5D41-9EC6-C1F03BA3D1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635" t="40550"/>
          <a:stretch/>
        </p:blipFill>
        <p:spPr>
          <a:xfrm>
            <a:off x="0" y="0"/>
            <a:ext cx="10688638" cy="7562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C831A5-9C48-464C-8030-920CB3EB68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28162"/>
          <a:stretch/>
        </p:blipFill>
        <p:spPr>
          <a:xfrm>
            <a:off x="3892939" y="3402980"/>
            <a:ext cx="5366650" cy="4159871"/>
          </a:xfrm>
          <a:prstGeom prst="rect">
            <a:avLst/>
          </a:prstGeom>
        </p:spPr>
      </p:pic>
      <p:sp>
        <p:nvSpPr>
          <p:cNvPr id="5" name="Название 1">
            <a:extLst>
              <a:ext uri="{FF2B5EF4-FFF2-40B4-BE49-F238E27FC236}">
                <a16:creationId xmlns:a16="http://schemas.microsoft.com/office/drawing/2014/main" id="{FD97CC8C-CB79-CA4D-9873-4064BBDA3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247" y="3150673"/>
            <a:ext cx="6060141" cy="1800468"/>
          </a:xfrm>
          <a:prstGeom prst="rect">
            <a:avLst/>
          </a:prstGeom>
        </p:spPr>
        <p:txBody>
          <a:bodyPr lIns="99551" tIns="49775" rIns="99551" bIns="49775"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913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11" name="Shape 1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3pPr marL="1361338" indent="-352938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xfrm>
            <a:off x="9645225" y="7062516"/>
            <a:ext cx="308570" cy="29690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107603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ижний колонтитул 4"/>
          <p:cNvSpPr txBox="1">
            <a:spLocks/>
          </p:cNvSpPr>
          <p:nvPr userDrawn="1"/>
        </p:nvSpPr>
        <p:spPr>
          <a:xfrm>
            <a:off x="516819" y="7009643"/>
            <a:ext cx="3634475" cy="402652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defPPr>
              <a:defRPr lang="ru-RU"/>
            </a:defPPr>
            <a:lvl1pPr marL="0" algn="l" defTabSz="497754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Tahoma"/>
                <a:ea typeface="+mn-ea"/>
                <a:cs typeface="+mn-cs"/>
              </a:defRPr>
            </a:lvl1pPr>
            <a:lvl2pPr marL="497754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497754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u="sng" kern="1200" dirty="0" err="1">
                <a:solidFill>
                  <a:srgbClr val="4CAF90"/>
                </a:solidFill>
                <a:latin typeface="Tahoma"/>
                <a:ea typeface="+mn-ea"/>
                <a:cs typeface="+mn-cs"/>
              </a:rPr>
              <a:t>вашифинансы.рф</a:t>
            </a:r>
            <a:endParaRPr lang="ru-RU" u="sng" dirty="0">
              <a:solidFill>
                <a:srgbClr val="4CAF90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418600" y="7005138"/>
            <a:ext cx="796568" cy="402652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r">
              <a:defRPr sz="1300">
                <a:solidFill>
                  <a:srgbClr val="4CAF90"/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72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0" r:id="rId3"/>
    <p:sldLayoutId id="2147483657" r:id="rId4"/>
    <p:sldLayoutId id="2147483651" r:id="rId5"/>
    <p:sldLayoutId id="2147483656" r:id="rId6"/>
    <p:sldLayoutId id="2147483658" r:id="rId7"/>
  </p:sldLayoutIdLst>
  <p:hf hdr="0" dt="0"/>
  <p:txStyles>
    <p:titleStyle>
      <a:lvl1pPr algn="ctr" defTabSz="497754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Tahoma"/>
          <a:ea typeface="+mj-ea"/>
          <a:cs typeface="+mj-cs"/>
        </a:defRPr>
      </a:lvl1pPr>
    </p:titleStyle>
    <p:bodyStyle>
      <a:lvl1pPr marL="373315" indent="-373315" algn="l" defTabSz="497754" rtl="0" eaLnBrk="1" latinLnBrk="0" hangingPunct="1">
        <a:spcBef>
          <a:spcPct val="20000"/>
        </a:spcBef>
        <a:buFont typeface="Arial"/>
        <a:buChar char="•"/>
        <a:defRPr sz="3500" kern="1200">
          <a:solidFill>
            <a:schemeClr val="tx1"/>
          </a:solidFill>
          <a:latin typeface="Tahoma"/>
          <a:ea typeface="+mn-ea"/>
          <a:cs typeface="+mn-cs"/>
        </a:defRPr>
      </a:lvl1pPr>
      <a:lvl2pPr marL="808850" indent="-311096" algn="l" defTabSz="497754" rtl="0" eaLnBrk="1" latinLnBrk="0" hangingPunct="1">
        <a:spcBef>
          <a:spcPct val="20000"/>
        </a:spcBef>
        <a:buFont typeface="Arial"/>
        <a:buChar char="–"/>
        <a:defRPr sz="3000" kern="1200">
          <a:solidFill>
            <a:schemeClr val="tx1"/>
          </a:solidFill>
          <a:latin typeface="Tahoma"/>
          <a:ea typeface="+mn-ea"/>
          <a:cs typeface="+mn-cs"/>
        </a:defRPr>
      </a:lvl2pPr>
      <a:lvl3pPr marL="1244384" indent="-248877" algn="l" defTabSz="497754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Tahoma"/>
          <a:ea typeface="+mn-ea"/>
          <a:cs typeface="+mn-cs"/>
        </a:defRPr>
      </a:lvl3pPr>
      <a:lvl4pPr marL="1742138" indent="-248877" algn="l" defTabSz="497754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Tahoma"/>
          <a:ea typeface="+mn-ea"/>
          <a:cs typeface="+mn-cs"/>
        </a:defRPr>
      </a:lvl4pPr>
      <a:lvl5pPr marL="2239891" indent="-248877" algn="l" defTabSz="497754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Tahoma"/>
          <a:ea typeface="+mn-ea"/>
          <a:cs typeface="+mn-cs"/>
        </a:defRPr>
      </a:lvl5pPr>
      <a:lvl6pPr marL="2737645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399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152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0906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754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507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261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015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768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522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275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029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log.ru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hyperlink" Target="http://www.gosuslugi.ru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EAD4F-4257-D143-A13A-A9D056CF9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Основы финансовой безопасности</a:t>
            </a:r>
          </a:p>
        </p:txBody>
      </p:sp>
    </p:spTree>
    <p:extLst>
      <p:ext uri="{BB962C8B-B14F-4D97-AF65-F5344CB8AC3E}">
        <p14:creationId xmlns:p14="http://schemas.microsoft.com/office/powerpoint/2010/main" val="2756021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9418600" y="7005138"/>
            <a:ext cx="796568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25" tIns="49750" rIns="99525" bIns="4975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300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sz="130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34432" y="1442689"/>
            <a:ext cx="9619774" cy="819865"/>
          </a:xfrm>
          <a:prstGeom prst="rect">
            <a:avLst/>
          </a:prstGeom>
        </p:spPr>
        <p:txBody>
          <a:bodyPr lIns="99551" tIns="49775" rIns="99551" bIns="49775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+mj-ea"/>
                <a:cs typeface="+mj-cs"/>
              </a:defRPr>
            </a:lvl1pPr>
          </a:lstStyle>
          <a:p>
            <a:r>
              <a:rPr lang="ru-RU" sz="2400" b="0">
                <a:solidFill>
                  <a:srgbClr val="4CAF90"/>
                </a:solidFill>
              </a:rPr>
              <a:t>Онлайн-платежи по оплате услуг ЖКХ, налогов, госпошлины, штрафов ГИБДД: </a:t>
            </a:r>
          </a:p>
        </p:txBody>
      </p:sp>
      <p:sp>
        <p:nvSpPr>
          <p:cNvPr id="5" name="Shape 512"/>
          <p:cNvSpPr txBox="1">
            <a:spLocks/>
          </p:cNvSpPr>
          <p:nvPr/>
        </p:nvSpPr>
        <p:spPr>
          <a:xfrm>
            <a:off x="364930" y="2536616"/>
            <a:ext cx="5965531" cy="4339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25" tIns="49750" rIns="99525" bIns="4975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– зарегистрируйтесь на официальном портале </a:t>
            </a:r>
            <a:r>
              <a:rPr lang="ru-RU" sz="1400" u="sng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www.nalog.ru</a:t>
            </a:r>
            <a:r>
              <a:rPr lang="ru-RU" sz="1400" u="sng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и/или </a:t>
            </a:r>
            <a:r>
              <a:rPr lang="ru-RU" sz="1400" u="sng">
                <a:latin typeface="Tahoma" pitchFamily="34" charset="0"/>
                <a:ea typeface="Tahoma" pitchFamily="34" charset="0"/>
                <a:cs typeface="Tahoma" pitchFamily="34" charset="0"/>
                <a:hlinkClick r:id="rId4"/>
              </a:rPr>
              <a:t>www.gosuslugi.ru</a:t>
            </a: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– вы можете подавать заявку на получение ряда услуг, получать уведомления, заполнять необходимые документы и оплачивать налоги, штрафы, услуги;</a:t>
            </a:r>
          </a:p>
          <a:p>
            <a:pPr>
              <a:lnSpc>
                <a:spcPct val="150000"/>
              </a:lnSpc>
            </a:pP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– можно воспользоваться возможностью получить скидку на оплату госпошлины, штрафов</a:t>
            </a:r>
            <a:endParaRPr kumimoji="0" lang="ru-RU" sz="1400" i="0" u="none" strike="noStrike" kern="1200" cap="none" spc="0" normalizeH="0" baseline="0" noProof="0">
              <a:ln>
                <a:noFill/>
              </a:ln>
              <a:solidFill>
                <a:srgbClr val="4CAF9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5"/>
          <a:srcRect l="20994" t="13676" r="33334" b="9116"/>
          <a:stretch/>
        </p:blipFill>
        <p:spPr bwMode="auto">
          <a:xfrm>
            <a:off x="6330461" y="2601861"/>
            <a:ext cx="3884707" cy="38692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38719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9418600" y="7005138"/>
            <a:ext cx="796568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25" tIns="49750" rIns="99525" bIns="4975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300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sz="130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12" name="Shape 512"/>
          <p:cNvSpPr txBox="1">
            <a:spLocks noGrp="1"/>
          </p:cNvSpPr>
          <p:nvPr>
            <p:ph type="body" idx="1"/>
          </p:nvPr>
        </p:nvSpPr>
        <p:spPr>
          <a:xfrm>
            <a:off x="797168" y="2119469"/>
            <a:ext cx="9300769" cy="2489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25" tIns="49750" rIns="99525" bIns="49750" anchor="t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ru-RU" sz="1400">
                <a:solidFill>
                  <a:schemeClr val="tx1"/>
                </a:solidFill>
              </a:rPr>
              <a:t>- риск </a:t>
            </a:r>
            <a:r>
              <a:rPr lang="ru-RU" sz="1400" err="1">
                <a:solidFill>
                  <a:schemeClr val="tx1"/>
                </a:solidFill>
              </a:rPr>
              <a:t>киберугроз</a:t>
            </a:r>
            <a:r>
              <a:rPr lang="ru-RU" sz="1400">
                <a:solidFill>
                  <a:schemeClr val="tx1"/>
                </a:solidFill>
              </a:rPr>
              <a:t>, связанный с проблемой защиты персональных данных;</a:t>
            </a:r>
          </a:p>
          <a:p>
            <a:pPr lvl="0">
              <a:lnSpc>
                <a:spcPct val="150000"/>
              </a:lnSpc>
              <a:buFontTx/>
              <a:buChar char="-"/>
            </a:pPr>
            <a:r>
              <a:rPr lang="ru-RU" sz="1400">
                <a:solidFill>
                  <a:schemeClr val="tx1"/>
                </a:solidFill>
              </a:rPr>
              <a:t>«цифровое рабство» – использование данных о человеке для управления его поведением;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1400">
                <a:solidFill>
                  <a:schemeClr val="tx1"/>
                </a:solidFill>
              </a:rPr>
              <a:t>«цифровой разрыв» – </a:t>
            </a:r>
            <a:r>
              <a:rPr lang="ru-RU" sz="1400" err="1">
                <a:solidFill>
                  <a:schemeClr val="tx1"/>
                </a:solidFill>
              </a:rPr>
              <a:t>разрыв</a:t>
            </a:r>
            <a:r>
              <a:rPr lang="ru-RU" sz="1400">
                <a:solidFill>
                  <a:schemeClr val="tx1"/>
                </a:solidFill>
              </a:rPr>
              <a:t> в цифровом образовании, в условиях доступа к цифровым услугам и продуктам, и, как следствие, разрыв в уровне благосостояния людей;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1400">
                <a:solidFill>
                  <a:schemeClr val="tx1"/>
                </a:solidFill>
              </a:rPr>
              <a:t> недостаточная прозрачность цен и условий;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1400">
                <a:solidFill>
                  <a:schemeClr val="tx1"/>
                </a:solidFill>
              </a:rPr>
              <a:t> сложность подачи жалоб;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1400">
                <a:solidFill>
                  <a:schemeClr val="tx1"/>
                </a:solidFill>
              </a:rPr>
              <a:t>  риски нерационального поведения на финансовом рынке как следствие доступности операций для неквалифицированных потребителей финансовых услуг;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1400">
                <a:solidFill>
                  <a:schemeClr val="tx1"/>
                </a:solidFill>
              </a:rPr>
              <a:t> риски подверженности новым инструментам мошенничества с использованием цифровых технологий</a:t>
            </a:r>
          </a:p>
          <a:p>
            <a:pPr>
              <a:lnSpc>
                <a:spcPct val="150000"/>
              </a:lnSpc>
            </a:pPr>
            <a:r>
              <a:rPr lang="ru-RU" sz="1400">
                <a:solidFill>
                  <a:srgbClr val="4CAF90"/>
                </a:solidFill>
              </a:rPr>
              <a:t>Что делать?</a:t>
            </a:r>
          </a:p>
          <a:p>
            <a:pPr>
              <a:lnSpc>
                <a:spcPct val="150000"/>
              </a:lnSpc>
            </a:pPr>
            <a:r>
              <a:rPr lang="ru-RU" sz="1400" b="1">
                <a:solidFill>
                  <a:schemeClr val="tx1"/>
                </a:solidFill>
              </a:rPr>
              <a:t>Повышать уровень финансовой грамотности!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91213" y="1252148"/>
            <a:ext cx="9619774" cy="875695"/>
          </a:xfrm>
        </p:spPr>
        <p:txBody>
          <a:bodyPr/>
          <a:lstStyle/>
          <a:p>
            <a:r>
              <a:rPr lang="ru-RU" sz="2400" b="0">
                <a:solidFill>
                  <a:srgbClr val="4CAF90"/>
                </a:solidFill>
              </a:rPr>
              <a:t>Риски цифровой экономики для потребителей финансовых услуг</a:t>
            </a:r>
          </a:p>
        </p:txBody>
      </p:sp>
      <p:pic>
        <p:nvPicPr>
          <p:cNvPr id="9" name="Picture 2" descr="Картинки по запросу риски цифровой экономики в финанса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435" y="5358045"/>
            <a:ext cx="2928165" cy="164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541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9418600" y="7005138"/>
            <a:ext cx="796568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25" tIns="49750" rIns="99525" bIns="4975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300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 sz="130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68792" y="2590800"/>
            <a:ext cx="9342195" cy="2956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34% –  Рисков нет</a:t>
            </a:r>
          </a:p>
          <a:p>
            <a:pPr>
              <a:lnSpc>
                <a:spcPct val="150000"/>
              </a:lnSpc>
            </a:pPr>
            <a:endParaRPr lang="ru-RU" sz="140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15% – Риски примерно одинаковые с традиционными видами услуг</a:t>
            </a:r>
          </a:p>
          <a:p>
            <a:pPr>
              <a:lnSpc>
                <a:spcPct val="150000"/>
              </a:lnSpc>
            </a:pPr>
            <a:endParaRPr lang="ru-RU" sz="140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33% – Риски есть: мошенники / хакеры / воровство / взлом карты / личного кабинета</a:t>
            </a:r>
          </a:p>
          <a:p>
            <a:pPr>
              <a:lnSpc>
                <a:spcPct val="150000"/>
              </a:lnSpc>
            </a:pPr>
            <a:endParaRPr lang="ru-RU" sz="140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18% – Затрудняюсь ответить</a:t>
            </a:r>
          </a:p>
          <a:p>
            <a:pPr>
              <a:lnSpc>
                <a:spcPct val="150000"/>
              </a:lnSpc>
            </a:pPr>
            <a:endParaRPr lang="ru-RU" sz="140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* – по данным НАФИ</a:t>
            </a:r>
          </a:p>
        </p:txBody>
      </p:sp>
      <p:sp>
        <p:nvSpPr>
          <p:cNvPr id="5" name="Заголовок 7"/>
          <p:cNvSpPr>
            <a:spLocks noGrp="1"/>
          </p:cNvSpPr>
          <p:nvPr>
            <p:ph type="title"/>
          </p:nvPr>
        </p:nvSpPr>
        <p:spPr>
          <a:xfrm>
            <a:off x="391213" y="1465385"/>
            <a:ext cx="9619774" cy="875695"/>
          </a:xfrm>
        </p:spPr>
        <p:txBody>
          <a:bodyPr/>
          <a:lstStyle/>
          <a:p>
            <a:r>
              <a:rPr lang="ru-RU" sz="2400" b="0">
                <a:solidFill>
                  <a:srgbClr val="4CAF90"/>
                </a:solidFill>
              </a:rPr>
              <a:t>Риски в пользовании цифровыми финансовыми услугами*</a:t>
            </a:r>
            <a:br>
              <a:rPr lang="ru-RU" sz="2400"/>
            </a:br>
            <a:endParaRPr lang="ru-RU" sz="2400" b="0">
              <a:solidFill>
                <a:srgbClr val="4CAF90"/>
              </a:solidFill>
            </a:endParaRPr>
          </a:p>
        </p:txBody>
      </p:sp>
      <p:pic>
        <p:nvPicPr>
          <p:cNvPr id="6146" name="Picture 2" descr="Картинки по запросу риски интернет-банкинг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836" y="4623888"/>
            <a:ext cx="1905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541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/>
        </p:nvSpPr>
        <p:spPr>
          <a:xfrm>
            <a:off x="398585" y="2127843"/>
            <a:ext cx="9755621" cy="1027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417" tIns="50417" rIns="50417" bIns="50417">
            <a:spAutoFit/>
          </a:bodyPr>
          <a:lstStyle/>
          <a:p>
            <a:pPr algn="ctr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400" err="1"/>
              <a:t>Наша</a:t>
            </a:r>
            <a:r>
              <a:rPr sz="1400"/>
              <a:t> </a:t>
            </a:r>
            <a:r>
              <a:rPr sz="1400" err="1"/>
              <a:t>финансовая</a:t>
            </a:r>
            <a:r>
              <a:rPr sz="1400"/>
              <a:t> </a:t>
            </a:r>
            <a:r>
              <a:rPr sz="1400" err="1"/>
              <a:t>безопасность</a:t>
            </a:r>
            <a:r>
              <a:rPr sz="1400"/>
              <a:t> </a:t>
            </a:r>
            <a:r>
              <a:rPr sz="1400" err="1"/>
              <a:t>напрямую</a:t>
            </a:r>
            <a:r>
              <a:rPr sz="1400"/>
              <a:t> </a:t>
            </a:r>
            <a:r>
              <a:rPr sz="1400" err="1"/>
              <a:t>зависит</a:t>
            </a:r>
            <a:r>
              <a:rPr sz="1400"/>
              <a:t> </a:t>
            </a:r>
            <a:r>
              <a:rPr sz="1400" err="1"/>
              <a:t>от</a:t>
            </a:r>
            <a:r>
              <a:rPr sz="1400"/>
              <a:t> </a:t>
            </a:r>
            <a:r>
              <a:rPr sz="1400" err="1"/>
              <a:t>принимаемых</a:t>
            </a:r>
            <a:r>
              <a:rPr sz="1400"/>
              <a:t> </a:t>
            </a:r>
            <a:r>
              <a:rPr sz="1400" err="1"/>
              <a:t>нами</a:t>
            </a:r>
            <a:r>
              <a:rPr sz="1400"/>
              <a:t> </a:t>
            </a:r>
            <a:r>
              <a:rPr sz="1400" err="1"/>
              <a:t>ежедневно</a:t>
            </a:r>
            <a:r>
              <a:rPr sz="1400"/>
              <a:t> </a:t>
            </a:r>
            <a:r>
              <a:rPr sz="1400" err="1"/>
              <a:t>решений</a:t>
            </a:r>
            <a:r>
              <a:rPr sz="1400"/>
              <a:t>. </a:t>
            </a:r>
          </a:p>
          <a:p>
            <a:pPr algn="ctr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400" err="1"/>
              <a:t>Непродуманный</a:t>
            </a:r>
            <a:r>
              <a:rPr sz="1400"/>
              <a:t>  </a:t>
            </a:r>
            <a:r>
              <a:rPr sz="1400" err="1"/>
              <a:t>выбор</a:t>
            </a:r>
            <a:r>
              <a:rPr sz="1400"/>
              <a:t> </a:t>
            </a:r>
            <a:r>
              <a:rPr sz="1400" err="1"/>
              <a:t>поставщика</a:t>
            </a:r>
            <a:r>
              <a:rPr sz="1400"/>
              <a:t> </a:t>
            </a:r>
            <a:r>
              <a:rPr sz="1400" err="1"/>
              <a:t>финансовых</a:t>
            </a:r>
            <a:r>
              <a:rPr sz="1400"/>
              <a:t> </a:t>
            </a:r>
            <a:r>
              <a:rPr sz="1400" err="1"/>
              <a:t>услуг</a:t>
            </a:r>
            <a:r>
              <a:rPr sz="1400"/>
              <a:t>, </a:t>
            </a:r>
            <a:r>
              <a:rPr sz="1400" err="1"/>
              <a:t>невнимательное</a:t>
            </a:r>
            <a:r>
              <a:rPr sz="1400"/>
              <a:t> </a:t>
            </a:r>
            <a:r>
              <a:rPr sz="1400" err="1"/>
              <a:t>чтение</a:t>
            </a:r>
            <a:r>
              <a:rPr sz="1400"/>
              <a:t> </a:t>
            </a:r>
            <a:r>
              <a:rPr sz="1400" err="1"/>
              <a:t>условия</a:t>
            </a:r>
            <a:r>
              <a:rPr sz="1400"/>
              <a:t> </a:t>
            </a:r>
            <a:r>
              <a:rPr sz="1400" err="1"/>
              <a:t>договоров</a:t>
            </a:r>
            <a:r>
              <a:rPr sz="1400"/>
              <a:t>, </a:t>
            </a:r>
            <a:r>
              <a:rPr sz="1400" err="1"/>
              <a:t>отсутствие</a:t>
            </a:r>
            <a:r>
              <a:rPr sz="1400"/>
              <a:t> </a:t>
            </a:r>
            <a:r>
              <a:rPr sz="1400" err="1"/>
              <a:t>финансовой</a:t>
            </a:r>
            <a:r>
              <a:rPr sz="1400"/>
              <a:t> </a:t>
            </a:r>
            <a:r>
              <a:rPr sz="1400" err="1"/>
              <a:t>дисциплины</a:t>
            </a:r>
            <a:r>
              <a:rPr sz="1400"/>
              <a:t> и - </a:t>
            </a:r>
            <a:r>
              <a:rPr sz="1400" err="1"/>
              <a:t>как</a:t>
            </a:r>
            <a:r>
              <a:rPr sz="1400"/>
              <a:t> </a:t>
            </a:r>
            <a:r>
              <a:rPr sz="1400" err="1"/>
              <a:t>следствие</a:t>
            </a:r>
            <a:r>
              <a:rPr sz="1400"/>
              <a:t> - </a:t>
            </a:r>
            <a:r>
              <a:rPr sz="1400" err="1"/>
              <a:t>неисполнение</a:t>
            </a:r>
            <a:r>
              <a:rPr sz="1400"/>
              <a:t> </a:t>
            </a:r>
            <a:r>
              <a:rPr sz="1400" err="1"/>
              <a:t>своих</a:t>
            </a:r>
            <a:r>
              <a:rPr sz="1400"/>
              <a:t> </a:t>
            </a:r>
            <a:r>
              <a:rPr sz="1400" err="1"/>
              <a:t>обязательств</a:t>
            </a:r>
            <a:r>
              <a:rPr sz="1400"/>
              <a:t> и </a:t>
            </a:r>
            <a:r>
              <a:rPr sz="1400" err="1"/>
              <a:t>неприятная</a:t>
            </a:r>
            <a:r>
              <a:rPr sz="1400"/>
              <a:t> </a:t>
            </a:r>
            <a:r>
              <a:rPr sz="1400" err="1"/>
              <a:t>финансовая</a:t>
            </a:r>
            <a:r>
              <a:rPr sz="1400"/>
              <a:t> </a:t>
            </a:r>
            <a:r>
              <a:rPr sz="1400" err="1"/>
              <a:t>ситуация</a:t>
            </a:r>
            <a:r>
              <a:rPr sz="1400"/>
              <a:t>.</a:t>
            </a:r>
          </a:p>
        </p:txBody>
      </p:sp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xfrm>
            <a:off x="534432" y="1252148"/>
            <a:ext cx="9619774" cy="875695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b="0" err="1">
                <a:solidFill>
                  <a:srgbClr val="4CAF90"/>
                </a:solidFill>
              </a:rPr>
              <a:t>Финансовая</a:t>
            </a:r>
            <a:r>
              <a:rPr b="0">
                <a:solidFill>
                  <a:srgbClr val="4CAF90"/>
                </a:solidFill>
              </a:rPr>
              <a:t> </a:t>
            </a:r>
            <a:r>
              <a:rPr b="0" err="1">
                <a:solidFill>
                  <a:srgbClr val="4CAF90"/>
                </a:solidFill>
              </a:rPr>
              <a:t>безопасность</a:t>
            </a:r>
            <a:endParaRPr b="0">
              <a:solidFill>
                <a:srgbClr val="4CAF90"/>
              </a:solidFill>
            </a:endParaRPr>
          </a:p>
        </p:txBody>
      </p:sp>
      <p:sp>
        <p:nvSpPr>
          <p:cNvPr id="156" name="Shape 156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13</a:t>
            </a:fld>
            <a:endParaRPr/>
          </a:p>
        </p:txBody>
      </p:sp>
      <p:sp>
        <p:nvSpPr>
          <p:cNvPr id="157" name="Shape 157"/>
          <p:cNvSpPr/>
          <p:nvPr/>
        </p:nvSpPr>
        <p:spPr>
          <a:xfrm>
            <a:off x="3040476" y="5062228"/>
            <a:ext cx="5540816" cy="1673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417" tIns="50417" rIns="50417" bIns="50417">
            <a:spAutoFit/>
          </a:bodyPr>
          <a:lstStyle/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400" err="1"/>
              <a:t>Мошенничества</a:t>
            </a:r>
            <a:r>
              <a:rPr sz="1400"/>
              <a:t> с </a:t>
            </a:r>
            <a:r>
              <a:rPr sz="1400" err="1"/>
              <a:t>использованием</a:t>
            </a:r>
            <a:r>
              <a:rPr sz="1400"/>
              <a:t> </a:t>
            </a:r>
            <a:r>
              <a:rPr sz="1400" err="1"/>
              <a:t>банковских</a:t>
            </a:r>
            <a:r>
              <a:rPr sz="1400"/>
              <a:t> </a:t>
            </a:r>
            <a:r>
              <a:rPr sz="1400" err="1"/>
              <a:t>карт</a:t>
            </a:r>
            <a:endParaRPr sz="1400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400" err="1"/>
              <a:t>Интернет-мошенничества</a:t>
            </a:r>
            <a:endParaRPr sz="1400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400" err="1">
                <a:solidFill>
                  <a:srgbClr val="4D4D4C"/>
                </a:solidFill>
                <a:latin typeface="Tahoma"/>
                <a:ea typeface="Tahoma"/>
                <a:cs typeface="Tahoma"/>
              </a:rPr>
              <a:t>Мобильные</a:t>
            </a:r>
            <a:r>
              <a:rPr sz="1400">
                <a:solidFill>
                  <a:srgbClr val="4D4D4C"/>
                </a:solidFill>
                <a:latin typeface="Tahoma"/>
                <a:ea typeface="Tahoma"/>
                <a:cs typeface="Tahoma"/>
              </a:rPr>
              <a:t> </a:t>
            </a:r>
            <a:r>
              <a:rPr sz="1400" err="1">
                <a:solidFill>
                  <a:srgbClr val="4D4D4C"/>
                </a:solidFill>
                <a:latin typeface="Tahoma"/>
                <a:ea typeface="Tahoma"/>
                <a:cs typeface="Tahoma"/>
              </a:rPr>
              <a:t>мошенничества</a:t>
            </a:r>
            <a:endParaRPr sz="1400">
              <a:solidFill>
                <a:srgbClr val="4D4D4C"/>
              </a:solidFill>
              <a:latin typeface="Tahoma"/>
              <a:ea typeface="Tahoma"/>
              <a:cs typeface="Tahoma"/>
            </a:endParaRP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400" err="1">
                <a:solidFill>
                  <a:srgbClr val="4D4D4C"/>
                </a:solidFill>
                <a:latin typeface="Tahoma"/>
                <a:ea typeface="Tahoma"/>
                <a:cs typeface="Tahoma"/>
              </a:rPr>
              <a:t>Финансовые</a:t>
            </a:r>
            <a:r>
              <a:rPr sz="1400">
                <a:solidFill>
                  <a:srgbClr val="4D4D4C"/>
                </a:solidFill>
                <a:latin typeface="Tahoma"/>
                <a:ea typeface="Tahoma"/>
                <a:cs typeface="Tahoma"/>
              </a:rPr>
              <a:t> </a:t>
            </a:r>
            <a:r>
              <a:rPr sz="1400" err="1">
                <a:solidFill>
                  <a:srgbClr val="4D4D4C"/>
                </a:solidFill>
                <a:latin typeface="Tahoma"/>
                <a:ea typeface="Tahoma"/>
                <a:cs typeface="Tahoma"/>
              </a:rPr>
              <a:t>пирамиды</a:t>
            </a:r>
            <a:endParaRPr lang="ru-RU" sz="1400">
              <a:solidFill>
                <a:srgbClr val="4D4D4C"/>
              </a:solidFill>
              <a:latin typeface="Tahoma"/>
              <a:ea typeface="Tahoma"/>
              <a:cs typeface="Tahoma"/>
            </a:endParaRP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ru-RU" sz="1400">
                <a:solidFill>
                  <a:srgbClr val="4D4D4C"/>
                </a:solidFill>
                <a:latin typeface="Tahoma"/>
                <a:ea typeface="Tahoma"/>
                <a:cs typeface="Tahoma"/>
              </a:rPr>
              <a:t>Кредит в продаже медицинских услуг</a:t>
            </a:r>
            <a:endParaRPr sz="1400">
              <a:solidFill>
                <a:srgbClr val="4D4D4C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158" name="Shape 158"/>
          <p:cNvSpPr/>
          <p:nvPr/>
        </p:nvSpPr>
        <p:spPr>
          <a:xfrm>
            <a:off x="726832" y="3673121"/>
            <a:ext cx="9038492" cy="1159609"/>
          </a:xfrm>
          <a:prstGeom prst="rect">
            <a:avLst/>
          </a:prstGeom>
          <a:ln w="12700">
            <a:solidFill>
              <a:srgbClr val="0EBACE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417" tIns="50417" rIns="50417" bIns="50417">
            <a:spAutoFit/>
          </a:bodyPr>
          <a:lstStyle/>
          <a:p>
            <a:pPr algn="just">
              <a:lnSpc>
                <a:spcPct val="150000"/>
              </a:lnSpc>
              <a:defRPr sz="1200" b="1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400" err="1"/>
              <a:t>Финансовое</a:t>
            </a:r>
            <a:r>
              <a:rPr sz="1400"/>
              <a:t> </a:t>
            </a:r>
            <a:r>
              <a:rPr sz="1400" err="1"/>
              <a:t>мошенничество</a:t>
            </a:r>
            <a:r>
              <a:rPr sz="1400"/>
              <a:t> — </a:t>
            </a:r>
            <a:r>
              <a:rPr sz="1400" err="1"/>
              <a:t>совершение</a:t>
            </a:r>
            <a:r>
              <a:rPr sz="1400"/>
              <a:t> </a:t>
            </a:r>
            <a:r>
              <a:rPr sz="1400" err="1"/>
              <a:t>противоправных</a:t>
            </a:r>
            <a:r>
              <a:rPr sz="1400"/>
              <a:t> </a:t>
            </a:r>
            <a:r>
              <a:rPr sz="1400" err="1"/>
              <a:t>действий</a:t>
            </a:r>
            <a:r>
              <a:rPr sz="1400"/>
              <a:t> в </a:t>
            </a:r>
            <a:r>
              <a:rPr sz="1400" err="1"/>
              <a:t>сфере</a:t>
            </a:r>
            <a:r>
              <a:rPr sz="1400"/>
              <a:t> </a:t>
            </a:r>
            <a:r>
              <a:rPr sz="1400" err="1"/>
              <a:t>денежного</a:t>
            </a:r>
            <a:r>
              <a:rPr sz="1400"/>
              <a:t> </a:t>
            </a:r>
            <a:r>
              <a:rPr sz="1400" err="1"/>
              <a:t>обращения</a:t>
            </a:r>
            <a:r>
              <a:rPr sz="1400"/>
              <a:t> </a:t>
            </a:r>
            <a:r>
              <a:rPr sz="1400" err="1"/>
              <a:t>путем</a:t>
            </a:r>
            <a:r>
              <a:rPr sz="1400"/>
              <a:t> </a:t>
            </a:r>
            <a:r>
              <a:rPr sz="1400" err="1"/>
              <a:t>обмана</a:t>
            </a:r>
            <a:r>
              <a:rPr sz="1400"/>
              <a:t>, </a:t>
            </a:r>
            <a:r>
              <a:rPr sz="1400" err="1"/>
              <a:t>злоупотребления</a:t>
            </a:r>
            <a:r>
              <a:rPr sz="1400"/>
              <a:t> </a:t>
            </a:r>
            <a:r>
              <a:rPr sz="1400" err="1"/>
              <a:t>доверием</a:t>
            </a:r>
            <a:r>
              <a:rPr sz="1400"/>
              <a:t> и </a:t>
            </a:r>
            <a:r>
              <a:rPr sz="1400" err="1"/>
              <a:t>других</a:t>
            </a:r>
            <a:r>
              <a:rPr sz="1400"/>
              <a:t> </a:t>
            </a:r>
            <a:r>
              <a:rPr sz="1400" err="1"/>
              <a:t>манипуляций</a:t>
            </a:r>
            <a:r>
              <a:rPr sz="1400"/>
              <a:t> с </a:t>
            </a:r>
            <a:r>
              <a:rPr sz="1400" err="1"/>
              <a:t>целью</a:t>
            </a:r>
            <a:r>
              <a:rPr sz="1400"/>
              <a:t> </a:t>
            </a:r>
            <a:r>
              <a:rPr sz="1400" err="1"/>
              <a:t>незаконного</a:t>
            </a:r>
            <a:r>
              <a:rPr sz="1400"/>
              <a:t> </a:t>
            </a:r>
            <a:r>
              <a:rPr sz="1400" err="1"/>
              <a:t>обогащения</a:t>
            </a:r>
            <a:r>
              <a:rPr sz="160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val="395944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звание 4"/>
          <p:cNvSpPr>
            <a:spLocks noGrp="1"/>
          </p:cNvSpPr>
          <p:nvPr>
            <p:ph type="title"/>
          </p:nvPr>
        </p:nvSpPr>
        <p:spPr>
          <a:xfrm>
            <a:off x="1091134" y="4305440"/>
            <a:ext cx="8966554" cy="110912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98" b="0" cap="none">
                <a:ea typeface="Tahoma"/>
                <a:cs typeface="Tahoma"/>
                <a:sym typeface="Tahoma"/>
              </a:rPr>
              <a:t>Мошенничества с использованиям банковских карт</a:t>
            </a:r>
            <a:br>
              <a:rPr lang="ru-RU" sz="2359"/>
            </a:br>
            <a:br>
              <a:rPr lang="ru-RU" sz="2359"/>
            </a:br>
            <a:endParaRPr lang="ru-RU" sz="2867" cap="none">
              <a:solidFill>
                <a:srgbClr val="0EBACE"/>
              </a:solidFill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3" name="image2.png">
            <a:extLst>
              <a:ext uri="{FF2B5EF4-FFF2-40B4-BE49-F238E27FC236}">
                <a16:creationId xmlns:a16="http://schemas.microsoft.com/office/drawing/2014/main" id="{925A40B1-116C-460A-9691-0B739BC210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007361" y="1468822"/>
            <a:ext cx="5322154" cy="28366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53480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age4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81962" y="3671874"/>
            <a:ext cx="3931750" cy="3175183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hape 172"/>
          <p:cNvSpPr/>
          <p:nvPr/>
        </p:nvSpPr>
        <p:spPr>
          <a:xfrm>
            <a:off x="4736123" y="2146824"/>
            <a:ext cx="5228492" cy="4302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417" tIns="50417" rIns="50417" bIns="50417">
            <a:spAutoFit/>
          </a:bodyPr>
          <a:lstStyle/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400" err="1"/>
              <a:t>Банковская</a:t>
            </a:r>
            <a:r>
              <a:rPr sz="1400"/>
              <a:t> </a:t>
            </a:r>
            <a:r>
              <a:rPr sz="1400" err="1"/>
              <a:t>карта</a:t>
            </a:r>
            <a:r>
              <a:rPr sz="1400"/>
              <a:t> – </a:t>
            </a:r>
            <a:r>
              <a:rPr sz="1400" err="1"/>
              <a:t>удобный</a:t>
            </a:r>
            <a:r>
              <a:rPr sz="1400"/>
              <a:t> </a:t>
            </a:r>
            <a:r>
              <a:rPr sz="1400" err="1"/>
              <a:t>инструмент</a:t>
            </a:r>
            <a:r>
              <a:rPr sz="1400"/>
              <a:t> </a:t>
            </a:r>
            <a:r>
              <a:rPr sz="1400" err="1"/>
              <a:t>повседневных</a:t>
            </a:r>
            <a:r>
              <a:rPr sz="1400"/>
              <a:t> </a:t>
            </a:r>
            <a:r>
              <a:rPr sz="1400" err="1"/>
              <a:t>расчетов</a:t>
            </a:r>
            <a:r>
              <a:rPr sz="1400"/>
              <a:t>.</a:t>
            </a:r>
          </a:p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400"/>
              <a:t> </a:t>
            </a:r>
            <a:endParaRPr sz="1400" b="1">
              <a:solidFill>
                <a:srgbClr val="FCB800"/>
              </a:solidFill>
            </a:endParaRPr>
          </a:p>
          <a:p>
            <a:pPr algn="just">
              <a:lnSpc>
                <a:spcPct val="150000"/>
              </a:lnSpc>
              <a:defRPr sz="1200" b="1">
                <a:solidFill>
                  <a:srgbClr val="0EBAC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400" err="1"/>
              <a:t>Наиболее</a:t>
            </a:r>
            <a:r>
              <a:rPr sz="1400"/>
              <a:t> </a:t>
            </a:r>
            <a:r>
              <a:rPr sz="1400" err="1"/>
              <a:t>распространены</a:t>
            </a:r>
            <a:r>
              <a:rPr sz="1400"/>
              <a:t>:</a:t>
            </a:r>
          </a:p>
          <a:p>
            <a:pPr algn="just">
              <a:lnSpc>
                <a:spcPct val="150000"/>
              </a:lnSpc>
              <a:defRPr sz="1200" b="1">
                <a:solidFill>
                  <a:srgbClr val="0EBACE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1400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400" err="1"/>
              <a:t>Дебетовые</a:t>
            </a:r>
            <a:r>
              <a:rPr sz="1400"/>
              <a:t> - </a:t>
            </a:r>
            <a:r>
              <a:rPr sz="1400" err="1"/>
              <a:t>инструмент</a:t>
            </a:r>
            <a:r>
              <a:rPr sz="1400"/>
              <a:t> </a:t>
            </a:r>
            <a:r>
              <a:rPr sz="1400" err="1"/>
              <a:t>управления</a:t>
            </a:r>
            <a:r>
              <a:rPr sz="1400"/>
              <a:t> </a:t>
            </a:r>
            <a:r>
              <a:rPr sz="1400" err="1"/>
              <a:t>банковским</a:t>
            </a:r>
            <a:r>
              <a:rPr sz="1400"/>
              <a:t> </a:t>
            </a:r>
            <a:r>
              <a:rPr sz="1400" err="1"/>
              <a:t>счетом</a:t>
            </a:r>
            <a:r>
              <a:rPr sz="1400"/>
              <a:t>, </a:t>
            </a:r>
            <a:r>
              <a:rPr sz="1400" err="1"/>
              <a:t>на</a:t>
            </a:r>
            <a:r>
              <a:rPr sz="1400"/>
              <a:t> </a:t>
            </a:r>
            <a:r>
              <a:rPr sz="1400" err="1"/>
              <a:t>котором</a:t>
            </a:r>
            <a:r>
              <a:rPr sz="1400"/>
              <a:t> </a:t>
            </a:r>
            <a:r>
              <a:rPr sz="1400" err="1"/>
              <a:t>размещены</a:t>
            </a:r>
            <a:r>
              <a:rPr sz="1400"/>
              <a:t> </a:t>
            </a:r>
            <a:r>
              <a:rPr sz="1400" err="1"/>
              <a:t>собственные</a:t>
            </a:r>
            <a:r>
              <a:rPr sz="1400"/>
              <a:t> </a:t>
            </a:r>
            <a:r>
              <a:rPr sz="1400" err="1"/>
              <a:t>средства</a:t>
            </a:r>
            <a:r>
              <a:rPr sz="1400"/>
              <a:t> </a:t>
            </a:r>
            <a:r>
              <a:rPr sz="1400" err="1"/>
              <a:t>держателя</a:t>
            </a:r>
            <a:r>
              <a:rPr sz="1400"/>
              <a:t> </a:t>
            </a:r>
            <a:r>
              <a:rPr sz="1400" err="1"/>
              <a:t>карты</a:t>
            </a:r>
            <a:r>
              <a:rPr sz="1400"/>
              <a:t>.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1400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400" err="1"/>
              <a:t>Кредитные</a:t>
            </a:r>
            <a:r>
              <a:rPr sz="1400"/>
              <a:t> - </a:t>
            </a:r>
            <a:r>
              <a:rPr sz="1400" err="1"/>
              <a:t>это</a:t>
            </a:r>
            <a:r>
              <a:rPr sz="1400"/>
              <a:t> </a:t>
            </a:r>
            <a:r>
              <a:rPr sz="1400" err="1"/>
              <a:t>банковская</a:t>
            </a:r>
            <a:r>
              <a:rPr sz="1400"/>
              <a:t> </a:t>
            </a:r>
            <a:r>
              <a:rPr sz="1400" err="1"/>
              <a:t>пластиковая</a:t>
            </a:r>
            <a:r>
              <a:rPr sz="1400"/>
              <a:t> </a:t>
            </a:r>
            <a:r>
              <a:rPr sz="1400" err="1"/>
              <a:t>карта</a:t>
            </a:r>
            <a:r>
              <a:rPr sz="1400"/>
              <a:t>, </a:t>
            </a:r>
            <a:r>
              <a:rPr sz="1400" err="1"/>
              <a:t>позволяющая</a:t>
            </a:r>
            <a:r>
              <a:rPr sz="1400"/>
              <a:t> </a:t>
            </a:r>
            <a:r>
              <a:rPr sz="1400" err="1"/>
              <a:t>на</a:t>
            </a:r>
            <a:r>
              <a:rPr sz="1400"/>
              <a:t> </a:t>
            </a:r>
            <a:r>
              <a:rPr sz="1400" err="1"/>
              <a:t>основании</a:t>
            </a:r>
            <a:r>
              <a:rPr sz="1400"/>
              <a:t> </a:t>
            </a:r>
            <a:r>
              <a:rPr sz="1400" err="1"/>
              <a:t>заключенного</a:t>
            </a:r>
            <a:r>
              <a:rPr sz="1400"/>
              <a:t> с </a:t>
            </a:r>
            <a:r>
              <a:rPr sz="1400" err="1"/>
              <a:t>банком</a:t>
            </a:r>
            <a:r>
              <a:rPr sz="1400"/>
              <a:t> </a:t>
            </a:r>
            <a:r>
              <a:rPr sz="1400" err="1"/>
              <a:t>договора</a:t>
            </a:r>
            <a:r>
              <a:rPr sz="1400"/>
              <a:t> </a:t>
            </a:r>
            <a:r>
              <a:rPr sz="1400" err="1"/>
              <a:t>брать</a:t>
            </a:r>
            <a:r>
              <a:rPr sz="1400"/>
              <a:t> в </a:t>
            </a:r>
            <a:r>
              <a:rPr sz="1400" err="1"/>
              <a:t>долг</a:t>
            </a:r>
            <a:r>
              <a:rPr sz="1400"/>
              <a:t> у </a:t>
            </a:r>
            <a:r>
              <a:rPr sz="1400" err="1"/>
              <a:t>банка</a:t>
            </a:r>
            <a:r>
              <a:rPr sz="1400"/>
              <a:t> </a:t>
            </a:r>
            <a:r>
              <a:rPr sz="1400" err="1"/>
              <a:t>определенные</a:t>
            </a:r>
            <a:r>
              <a:rPr sz="1400"/>
              <a:t> </a:t>
            </a:r>
            <a:r>
              <a:rPr sz="1400" err="1"/>
              <a:t>суммы</a:t>
            </a:r>
            <a:r>
              <a:rPr sz="1400"/>
              <a:t> </a:t>
            </a:r>
            <a:r>
              <a:rPr sz="1400" err="1"/>
              <a:t>денег</a:t>
            </a:r>
            <a:r>
              <a:rPr sz="1400"/>
              <a:t> в </a:t>
            </a:r>
            <a:r>
              <a:rPr sz="1400" err="1"/>
              <a:t>пределах</a:t>
            </a:r>
            <a:r>
              <a:rPr sz="1400"/>
              <a:t> </a:t>
            </a:r>
            <a:r>
              <a:rPr sz="1400" err="1"/>
              <a:t>установленного</a:t>
            </a:r>
            <a:r>
              <a:rPr sz="1400"/>
              <a:t> </a:t>
            </a:r>
            <a:r>
              <a:rPr sz="1400" err="1"/>
              <a:t>кредитного</a:t>
            </a:r>
            <a:r>
              <a:rPr sz="1400"/>
              <a:t> </a:t>
            </a:r>
            <a:r>
              <a:rPr sz="1400" err="1"/>
              <a:t>лимита</a:t>
            </a:r>
            <a:r>
              <a:rPr sz="1400"/>
              <a:t>. </a:t>
            </a:r>
          </a:p>
        </p:txBody>
      </p:sp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КАРТА</a:t>
            </a:r>
          </a:p>
        </p:txBody>
      </p:sp>
      <p:sp>
        <p:nvSpPr>
          <p:cNvPr id="174" name="Shape 174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15</a:t>
            </a:fld>
            <a:endParaRPr/>
          </a:p>
        </p:txBody>
      </p:sp>
      <p:sp>
        <p:nvSpPr>
          <p:cNvPr id="175" name="Shape 175"/>
          <p:cNvSpPr/>
          <p:nvPr/>
        </p:nvSpPr>
        <p:spPr>
          <a:xfrm>
            <a:off x="785446" y="2297819"/>
            <a:ext cx="3059555" cy="704228"/>
          </a:xfrm>
          <a:prstGeom prst="rect">
            <a:avLst/>
          </a:prstGeom>
          <a:ln w="12700">
            <a:solidFill>
              <a:srgbClr val="0EBACE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417" tIns="50417" rIns="50417" bIns="50417">
            <a:spAutoFit/>
          </a:bodyPr>
          <a:lstStyle/>
          <a:p>
            <a:pPr algn="ctr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400"/>
              <a:t>7 </a:t>
            </a:r>
            <a:r>
              <a:rPr sz="1400" err="1"/>
              <a:t>из</a:t>
            </a:r>
            <a:r>
              <a:rPr sz="1400"/>
              <a:t> 10 </a:t>
            </a:r>
            <a:r>
              <a:rPr sz="1400" err="1"/>
              <a:t>совершеннолетних</a:t>
            </a:r>
            <a:r>
              <a:rPr sz="1400"/>
              <a:t> </a:t>
            </a:r>
            <a:r>
              <a:rPr sz="1400" err="1"/>
              <a:t>россиян</a:t>
            </a:r>
            <a:r>
              <a:rPr sz="1400"/>
              <a:t> </a:t>
            </a:r>
            <a:r>
              <a:rPr sz="1400" err="1"/>
              <a:t>владеют</a:t>
            </a:r>
            <a:r>
              <a:rPr sz="1400"/>
              <a:t> </a:t>
            </a:r>
            <a:r>
              <a:rPr sz="1400" err="1"/>
              <a:t>банковскими</a:t>
            </a:r>
            <a:r>
              <a:rPr sz="1400"/>
              <a:t> </a:t>
            </a:r>
            <a:r>
              <a:rPr sz="1400" err="1"/>
              <a:t>картами</a:t>
            </a:r>
            <a:r>
              <a:rPr sz="1400"/>
              <a:t>*</a:t>
            </a:r>
            <a:r>
              <a:rPr sz="1400" b="1">
                <a:solidFill>
                  <a:srgbClr val="0EBACE"/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val="1841138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9418600" y="7005138"/>
            <a:ext cx="796568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25" tIns="49750" rIns="99525" bIns="4975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300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 sz="130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42686" y="1557517"/>
            <a:ext cx="96724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>
                <a:solidFill>
                  <a:srgbClr val="4CAF9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Способы финансового мошенничества с банковскими картами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42686" y="2286035"/>
            <a:ext cx="9167447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 Мошенники не знают реквизиты банковской карты: владелец карты сам совершает действия по переводу средств со своей карты на счет мошенников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Мошенники получают обманным путем реквизиты банковской карты: кража с карты осуществляется с помощью технических средств (</a:t>
            </a:r>
            <a:r>
              <a:rPr kumimoji="0" lang="ru-RU" sz="14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скимминг</a:t>
            </a:r>
            <a:r>
              <a:rPr kumimoji="0" lang="ru-R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), </a:t>
            </a:r>
            <a:r>
              <a:rPr kumimoji="0" lang="ru-RU" sz="14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фишинга</a:t>
            </a:r>
            <a:r>
              <a:rPr kumimoji="0" lang="ru-R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kumimoji="0" lang="ru-RU" sz="14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претекстинга</a:t>
            </a:r>
            <a:r>
              <a:rPr kumimoji="0" lang="ru-R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 (социальной инженерии)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 Мошенники крадут данные / карту без участия владельца: кража данных – с  серверов реальных интернет-магазинов, через недобросовестных сотрудников банка, </a:t>
            </a: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к</a:t>
            </a:r>
            <a:r>
              <a:rPr kumimoji="0" lang="ru-R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ража пластиковой карты </a:t>
            </a:r>
          </a:p>
        </p:txBody>
      </p:sp>
      <p:pic>
        <p:nvPicPr>
          <p:cNvPr id="7" name="Picture 2" descr="Картинки по запросу банкома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207" y="5038246"/>
            <a:ext cx="2913045" cy="196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705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/>
        </p:nvSpPr>
        <p:spPr>
          <a:xfrm>
            <a:off x="902676" y="4938194"/>
            <a:ext cx="8515923" cy="2040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417" tIns="50417" rIns="50417" bIns="50417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400" err="1"/>
              <a:t>Способы</a:t>
            </a:r>
            <a:r>
              <a:rPr sz="1400"/>
              <a:t> </a:t>
            </a:r>
            <a:r>
              <a:rPr sz="1400" err="1"/>
              <a:t>обмана</a:t>
            </a:r>
            <a:r>
              <a:rPr sz="1400"/>
              <a:t> </a:t>
            </a:r>
            <a:r>
              <a:rPr sz="1400" err="1"/>
              <a:t>людей</a:t>
            </a:r>
            <a:r>
              <a:rPr sz="1400"/>
              <a:t> и </a:t>
            </a:r>
            <a:r>
              <a:rPr sz="1400" err="1"/>
              <a:t>кражи</a:t>
            </a:r>
            <a:r>
              <a:rPr sz="1400"/>
              <a:t> </a:t>
            </a:r>
            <a:r>
              <a:rPr sz="1400" err="1"/>
              <a:t>денег</a:t>
            </a:r>
            <a:r>
              <a:rPr sz="1400"/>
              <a:t> с </a:t>
            </a:r>
            <a:r>
              <a:rPr sz="1400" err="1"/>
              <a:t>их</a:t>
            </a:r>
            <a:r>
              <a:rPr sz="1400"/>
              <a:t> </a:t>
            </a:r>
            <a:r>
              <a:rPr sz="1400" err="1"/>
              <a:t>банковских</a:t>
            </a:r>
            <a:r>
              <a:rPr sz="1400"/>
              <a:t> </a:t>
            </a:r>
            <a:r>
              <a:rPr sz="1400" err="1"/>
              <a:t>карт</a:t>
            </a:r>
            <a:r>
              <a:rPr sz="1400"/>
              <a:t> </a:t>
            </a:r>
            <a:r>
              <a:rPr sz="1400" err="1"/>
              <a:t>разнообразны</a:t>
            </a:r>
            <a:r>
              <a:rPr sz="1400"/>
              <a:t>: </a:t>
            </a:r>
            <a:r>
              <a:rPr sz="1400" err="1"/>
              <a:t>от</a:t>
            </a:r>
            <a:r>
              <a:rPr sz="1400"/>
              <a:t> </a:t>
            </a:r>
            <a:r>
              <a:rPr sz="1400" err="1"/>
              <a:t>подглядывания</a:t>
            </a:r>
            <a:r>
              <a:rPr sz="1400"/>
              <a:t> </a:t>
            </a:r>
            <a:r>
              <a:rPr sz="1400" err="1"/>
              <a:t>из-за</a:t>
            </a:r>
            <a:r>
              <a:rPr sz="1400"/>
              <a:t> </a:t>
            </a:r>
            <a:r>
              <a:rPr sz="1400" err="1"/>
              <a:t>плеча</a:t>
            </a:r>
            <a:r>
              <a:rPr sz="1400"/>
              <a:t> </a:t>
            </a:r>
            <a:r>
              <a:rPr sz="1400" err="1"/>
              <a:t>во</a:t>
            </a:r>
            <a:r>
              <a:rPr sz="1400"/>
              <a:t> </a:t>
            </a:r>
            <a:r>
              <a:rPr sz="1400" err="1"/>
              <a:t>время</a:t>
            </a:r>
            <a:r>
              <a:rPr sz="1400"/>
              <a:t> </a:t>
            </a:r>
            <a:r>
              <a:rPr sz="1400" err="1"/>
              <a:t>операций</a:t>
            </a:r>
            <a:r>
              <a:rPr sz="1400"/>
              <a:t> с </a:t>
            </a:r>
            <a:r>
              <a:rPr sz="1400" err="1"/>
              <a:t>банкоматом</a:t>
            </a:r>
            <a:r>
              <a:rPr sz="1400"/>
              <a:t> и </a:t>
            </a:r>
            <a:r>
              <a:rPr sz="1400" err="1"/>
              <a:t>последующего</a:t>
            </a:r>
            <a:r>
              <a:rPr sz="1400"/>
              <a:t> </a:t>
            </a:r>
            <a:r>
              <a:rPr sz="1400" err="1"/>
              <a:t>хищения</a:t>
            </a:r>
            <a:r>
              <a:rPr sz="1400"/>
              <a:t> </a:t>
            </a:r>
            <a:r>
              <a:rPr sz="1400" err="1"/>
              <a:t>карты</a:t>
            </a:r>
            <a:r>
              <a:rPr sz="1400"/>
              <a:t> </a:t>
            </a:r>
            <a:r>
              <a:rPr sz="1400" err="1"/>
              <a:t>до</a:t>
            </a:r>
            <a:r>
              <a:rPr sz="1400"/>
              <a:t> </a:t>
            </a:r>
            <a:r>
              <a:rPr sz="1400" err="1"/>
              <a:t>хакерских</a:t>
            </a:r>
            <a:r>
              <a:rPr sz="1400"/>
              <a:t> </a:t>
            </a:r>
            <a:r>
              <a:rPr sz="1400" err="1"/>
              <a:t>атак</a:t>
            </a:r>
            <a:r>
              <a:rPr sz="1400"/>
              <a:t> </a:t>
            </a:r>
            <a:r>
              <a:rPr sz="1400" err="1"/>
              <a:t>на</a:t>
            </a:r>
            <a:r>
              <a:rPr sz="1400"/>
              <a:t> </a:t>
            </a:r>
            <a:r>
              <a:rPr sz="1400" err="1"/>
              <a:t>программное</a:t>
            </a:r>
            <a:r>
              <a:rPr sz="1400"/>
              <a:t> </a:t>
            </a:r>
            <a:r>
              <a:rPr sz="1400" err="1"/>
              <a:t>обеспечение</a:t>
            </a:r>
            <a:r>
              <a:rPr sz="1400"/>
              <a:t>. </a:t>
            </a:r>
            <a:r>
              <a:rPr sz="1400" err="1"/>
              <a:t>При</a:t>
            </a:r>
            <a:r>
              <a:rPr sz="1400"/>
              <a:t> </a:t>
            </a:r>
            <a:r>
              <a:rPr sz="1400" err="1"/>
              <a:t>этом</a:t>
            </a:r>
            <a:r>
              <a:rPr sz="1400"/>
              <a:t> </a:t>
            </a:r>
            <a:r>
              <a:rPr sz="1400" err="1"/>
              <a:t>преступники</a:t>
            </a:r>
            <a:r>
              <a:rPr sz="1400"/>
              <a:t> </a:t>
            </a:r>
            <a:r>
              <a:rPr sz="1400" err="1"/>
              <a:t>постоянно</a:t>
            </a:r>
            <a:r>
              <a:rPr sz="1400"/>
              <a:t> </a:t>
            </a:r>
            <a:r>
              <a:rPr sz="1400" err="1"/>
              <a:t>придумывают</a:t>
            </a:r>
            <a:r>
              <a:rPr sz="1400"/>
              <a:t> </a:t>
            </a:r>
            <a:r>
              <a:rPr sz="1400" err="1"/>
              <a:t>новые</a:t>
            </a:r>
            <a:r>
              <a:rPr sz="1400"/>
              <a:t> </a:t>
            </a:r>
            <a:r>
              <a:rPr sz="1400" err="1"/>
              <a:t>способы</a:t>
            </a:r>
            <a:r>
              <a:rPr sz="1400"/>
              <a:t> </a:t>
            </a:r>
            <a:r>
              <a:rPr sz="1400" err="1"/>
              <a:t>хищения</a:t>
            </a:r>
            <a:r>
              <a:rPr sz="1400"/>
              <a:t> </a:t>
            </a:r>
            <a:r>
              <a:rPr sz="1400" err="1"/>
              <a:t>денежных</a:t>
            </a:r>
            <a:r>
              <a:rPr sz="1400"/>
              <a:t> </a:t>
            </a:r>
            <a:r>
              <a:rPr sz="1400" err="1"/>
              <a:t>средств</a:t>
            </a:r>
            <a:r>
              <a:rPr sz="1400"/>
              <a:t>, </a:t>
            </a:r>
            <a:r>
              <a:rPr sz="1400" err="1"/>
              <a:t>по</a:t>
            </a:r>
            <a:r>
              <a:rPr sz="1400"/>
              <a:t> </a:t>
            </a:r>
            <a:r>
              <a:rPr sz="1400" err="1"/>
              <a:t>мере</a:t>
            </a:r>
            <a:r>
              <a:rPr sz="1400"/>
              <a:t> </a:t>
            </a:r>
            <a:r>
              <a:rPr sz="1400" err="1"/>
              <a:t>того</a:t>
            </a:r>
            <a:r>
              <a:rPr sz="1400"/>
              <a:t> </a:t>
            </a:r>
            <a:r>
              <a:rPr sz="1400" err="1"/>
              <a:t>как</a:t>
            </a:r>
            <a:r>
              <a:rPr sz="1400"/>
              <a:t> </a:t>
            </a:r>
            <a:r>
              <a:rPr sz="1400" err="1"/>
              <a:t>старые</a:t>
            </a:r>
            <a:r>
              <a:rPr sz="1400"/>
              <a:t> </a:t>
            </a:r>
            <a:r>
              <a:rPr sz="1400" err="1"/>
              <a:t>перестают</a:t>
            </a:r>
            <a:r>
              <a:rPr sz="1400"/>
              <a:t> </a:t>
            </a:r>
            <a:r>
              <a:rPr sz="1400" err="1"/>
              <a:t>работать</a:t>
            </a:r>
            <a:r>
              <a:rPr sz="1400"/>
              <a:t>. </a:t>
            </a:r>
            <a:r>
              <a:rPr sz="1400" err="1"/>
              <a:t>Именно</a:t>
            </a:r>
            <a:r>
              <a:rPr sz="1400"/>
              <a:t> </a:t>
            </a:r>
            <a:r>
              <a:rPr sz="1400" err="1"/>
              <a:t>поэтому</a:t>
            </a:r>
            <a:r>
              <a:rPr sz="1400"/>
              <a:t> </a:t>
            </a:r>
            <a:r>
              <a:rPr sz="1400" err="1"/>
              <a:t>важно</a:t>
            </a:r>
            <a:r>
              <a:rPr sz="1400"/>
              <a:t> </a:t>
            </a:r>
            <a:r>
              <a:rPr sz="1400" err="1"/>
              <a:t>быть</a:t>
            </a:r>
            <a:r>
              <a:rPr sz="1400"/>
              <a:t> в </a:t>
            </a:r>
            <a:r>
              <a:rPr sz="1400" err="1"/>
              <a:t>курсе</a:t>
            </a:r>
            <a:r>
              <a:rPr sz="1400"/>
              <a:t> </a:t>
            </a:r>
            <a:r>
              <a:rPr sz="1400" err="1"/>
              <a:t>основных</a:t>
            </a:r>
            <a:r>
              <a:rPr sz="1400"/>
              <a:t> </a:t>
            </a:r>
            <a:r>
              <a:rPr sz="1400" err="1"/>
              <a:t>приемов</a:t>
            </a:r>
            <a:r>
              <a:rPr sz="1400"/>
              <a:t>, </a:t>
            </a:r>
            <a:r>
              <a:rPr sz="1400" err="1"/>
              <a:t>которые</a:t>
            </a:r>
            <a:r>
              <a:rPr sz="1400"/>
              <a:t> </a:t>
            </a:r>
            <a:r>
              <a:rPr sz="1400" err="1"/>
              <a:t>используют</a:t>
            </a:r>
            <a:r>
              <a:rPr sz="1400"/>
              <a:t> </a:t>
            </a:r>
            <a:r>
              <a:rPr sz="1400" err="1"/>
              <a:t>злоумышленники</a:t>
            </a:r>
            <a:r>
              <a:rPr sz="1400"/>
              <a:t>, и </a:t>
            </a:r>
            <a:r>
              <a:rPr sz="1400" err="1"/>
              <a:t>соблюдать</a:t>
            </a:r>
            <a:r>
              <a:rPr sz="1400"/>
              <a:t> </a:t>
            </a:r>
            <a:r>
              <a:rPr sz="1400" err="1"/>
              <a:t>базовые</a:t>
            </a:r>
            <a:r>
              <a:rPr sz="1400"/>
              <a:t> </a:t>
            </a:r>
            <a:r>
              <a:rPr sz="1400" err="1"/>
              <a:t>правила</a:t>
            </a:r>
            <a:r>
              <a:rPr sz="1400"/>
              <a:t> </a:t>
            </a:r>
            <a:r>
              <a:rPr sz="1400" err="1"/>
              <a:t>безопасности</a:t>
            </a:r>
            <a:r>
              <a:rPr sz="1400"/>
              <a:t>.</a:t>
            </a:r>
          </a:p>
        </p:txBody>
      </p:sp>
      <p:sp>
        <p:nvSpPr>
          <p:cNvPr id="183" name="Shape 183"/>
          <p:cNvSpPr>
            <a:spLocks noGrp="1"/>
          </p:cNvSpPr>
          <p:nvPr>
            <p:ph type="title"/>
          </p:nvPr>
        </p:nvSpPr>
        <p:spPr>
          <a:xfrm>
            <a:off x="534432" y="1252148"/>
            <a:ext cx="9619774" cy="875695"/>
          </a:xfrm>
          <a:prstGeom prst="rect">
            <a:avLst/>
          </a:prstGeom>
        </p:spPr>
        <p:txBody>
          <a:bodyPr/>
          <a:lstStyle>
            <a:lvl1pPr defTabSz="740662">
              <a:defRPr sz="25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Схемы</a:t>
            </a:r>
            <a:r>
              <a:rPr b="0">
                <a:solidFill>
                  <a:srgbClr val="4CAF90"/>
                </a:solidFill>
              </a:rPr>
              <a:t> </a:t>
            </a:r>
            <a:r>
              <a:rPr lang="ru-RU" b="0">
                <a:solidFill>
                  <a:srgbClr val="4CAF90"/>
                </a:solidFill>
              </a:rPr>
              <a:t>мошенничеств с картами</a:t>
            </a:r>
            <a:endParaRPr b="0">
              <a:solidFill>
                <a:srgbClr val="4CAF90"/>
              </a:solidFill>
            </a:endParaRPr>
          </a:p>
        </p:txBody>
      </p:sp>
      <p:sp>
        <p:nvSpPr>
          <p:cNvPr id="184" name="Shape 184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17</a:t>
            </a:fld>
            <a:endParaRPr/>
          </a:p>
        </p:txBody>
      </p:sp>
      <p:pic>
        <p:nvPicPr>
          <p:cNvPr id="185" name="image5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89230" y="2186377"/>
            <a:ext cx="8741632" cy="234456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val="1914053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/>
        </p:nvSpPr>
        <p:spPr>
          <a:xfrm>
            <a:off x="627781" y="2107237"/>
            <a:ext cx="9059840" cy="704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417" tIns="50417" rIns="50417" bIns="50417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400" err="1"/>
              <a:t>Предполагает</a:t>
            </a:r>
            <a:r>
              <a:rPr sz="1400"/>
              <a:t> </a:t>
            </a:r>
            <a:r>
              <a:rPr sz="1400" err="1"/>
              <a:t>установку</a:t>
            </a:r>
            <a:r>
              <a:rPr sz="1400"/>
              <a:t> </a:t>
            </a:r>
            <a:r>
              <a:rPr sz="1400" err="1"/>
              <a:t>специальных</a:t>
            </a:r>
            <a:r>
              <a:rPr sz="1400"/>
              <a:t> </a:t>
            </a:r>
            <a:r>
              <a:rPr sz="1400" err="1"/>
              <a:t>устройств</a:t>
            </a:r>
            <a:r>
              <a:rPr sz="1400"/>
              <a:t> </a:t>
            </a:r>
            <a:r>
              <a:rPr sz="1400" err="1"/>
              <a:t>на</a:t>
            </a:r>
            <a:r>
              <a:rPr sz="1400"/>
              <a:t> </a:t>
            </a:r>
            <a:r>
              <a:rPr sz="1400" err="1"/>
              <a:t>банкоматы</a:t>
            </a:r>
            <a:r>
              <a:rPr sz="1400"/>
              <a:t>, с </a:t>
            </a:r>
            <a:r>
              <a:rPr sz="1400" err="1"/>
              <a:t>помощью</a:t>
            </a:r>
            <a:r>
              <a:rPr sz="1400"/>
              <a:t> </a:t>
            </a:r>
            <a:r>
              <a:rPr sz="1400" err="1"/>
              <a:t>которых</a:t>
            </a:r>
            <a:r>
              <a:rPr sz="1400"/>
              <a:t> </a:t>
            </a:r>
            <a:r>
              <a:rPr sz="1400" err="1"/>
              <a:t>преступники</a:t>
            </a:r>
            <a:r>
              <a:rPr sz="1400"/>
              <a:t> </a:t>
            </a:r>
            <a:r>
              <a:rPr sz="1400" err="1"/>
              <a:t>получают</a:t>
            </a:r>
            <a:r>
              <a:rPr sz="1400"/>
              <a:t> </a:t>
            </a:r>
            <a:r>
              <a:rPr sz="1400" err="1"/>
              <a:t>информацию</a:t>
            </a:r>
            <a:r>
              <a:rPr sz="1400"/>
              <a:t> о </a:t>
            </a:r>
            <a:r>
              <a:rPr sz="1400" err="1"/>
              <a:t>карте</a:t>
            </a:r>
            <a:r>
              <a:rPr sz="1400"/>
              <a:t>.</a:t>
            </a:r>
          </a:p>
        </p:txBody>
      </p:sp>
      <p:sp>
        <p:nvSpPr>
          <p:cNvPr id="193" name="Shape 193"/>
          <p:cNvSpPr>
            <a:spLocks noGrp="1"/>
          </p:cNvSpPr>
          <p:nvPr>
            <p:ph type="title"/>
          </p:nvPr>
        </p:nvSpPr>
        <p:spPr>
          <a:xfrm>
            <a:off x="534432" y="1250585"/>
            <a:ext cx="9619774" cy="875695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sz="2800" b="0" err="1">
                <a:solidFill>
                  <a:srgbClr val="4CAF90"/>
                </a:solidFill>
              </a:rPr>
              <a:t>Скимминг</a:t>
            </a:r>
            <a:endParaRPr lang="ru-RU" sz="2800" b="0">
              <a:solidFill>
                <a:srgbClr val="4CAF90"/>
              </a:solidFill>
            </a:endParaRPr>
          </a:p>
        </p:txBody>
      </p:sp>
      <p:sp>
        <p:nvSpPr>
          <p:cNvPr id="194" name="Shape 194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18</a:t>
            </a:fld>
            <a:endParaRPr/>
          </a:p>
        </p:txBody>
      </p:sp>
      <p:pic>
        <p:nvPicPr>
          <p:cNvPr id="195" name="image6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723206" y="4400905"/>
            <a:ext cx="1269734" cy="1679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7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427995" y="4411029"/>
            <a:ext cx="3515052" cy="1679211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Shape 197"/>
          <p:cNvSpPr/>
          <p:nvPr/>
        </p:nvSpPr>
        <p:spPr>
          <a:xfrm>
            <a:off x="910280" y="3051747"/>
            <a:ext cx="4029494" cy="1281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323" err="1"/>
              <a:t>Таковыми</a:t>
            </a:r>
            <a:r>
              <a:rPr sz="1323"/>
              <a:t> </a:t>
            </a:r>
            <a:r>
              <a:rPr sz="1323" err="1"/>
              <a:t>выступают</a:t>
            </a:r>
            <a:r>
              <a:rPr sz="1323"/>
              <a:t> </a:t>
            </a:r>
            <a:r>
              <a:rPr sz="1323" err="1"/>
              <a:t>накладная</a:t>
            </a:r>
            <a:r>
              <a:rPr sz="1323"/>
              <a:t> </a:t>
            </a:r>
            <a:r>
              <a:rPr sz="1323" err="1"/>
              <a:t>клавиатура</a:t>
            </a:r>
            <a:r>
              <a:rPr sz="1323"/>
              <a:t> (</a:t>
            </a:r>
            <a:r>
              <a:rPr sz="1323" err="1"/>
              <a:t>очень</a:t>
            </a:r>
            <a:r>
              <a:rPr sz="1323"/>
              <a:t> </a:t>
            </a:r>
            <a:r>
              <a:rPr sz="1323" err="1"/>
              <a:t>похожая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настоящую</a:t>
            </a:r>
            <a:r>
              <a:rPr sz="1323"/>
              <a:t>) и </a:t>
            </a:r>
            <a:r>
              <a:rPr sz="1323" err="1"/>
              <a:t>устройство</a:t>
            </a:r>
            <a:r>
              <a:rPr sz="1323"/>
              <a:t> </a:t>
            </a:r>
            <a:r>
              <a:rPr sz="1323" err="1"/>
              <a:t>для</a:t>
            </a:r>
            <a:r>
              <a:rPr sz="1323"/>
              <a:t> </a:t>
            </a:r>
            <a:r>
              <a:rPr sz="1323" err="1"/>
              <a:t>считывания</a:t>
            </a:r>
            <a:r>
              <a:rPr sz="1323"/>
              <a:t> </a:t>
            </a:r>
            <a:r>
              <a:rPr sz="1323" err="1"/>
              <a:t>данных</a:t>
            </a:r>
            <a:r>
              <a:rPr sz="1323"/>
              <a:t> </a:t>
            </a:r>
            <a:r>
              <a:rPr sz="1323" err="1"/>
              <a:t>карты</a:t>
            </a:r>
            <a:r>
              <a:rPr sz="1323"/>
              <a:t>, </a:t>
            </a:r>
            <a:r>
              <a:rPr sz="1323" err="1"/>
              <a:t>которое</a:t>
            </a:r>
            <a:r>
              <a:rPr sz="1323"/>
              <a:t> </a:t>
            </a:r>
            <a:r>
              <a:rPr sz="1323" err="1"/>
              <a:t>устанавливается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картридер</a:t>
            </a:r>
            <a:endParaRPr sz="1323"/>
          </a:p>
        </p:txBody>
      </p:sp>
      <p:sp>
        <p:nvSpPr>
          <p:cNvPr id="198" name="Shape 198"/>
          <p:cNvSpPr/>
          <p:nvPr/>
        </p:nvSpPr>
        <p:spPr>
          <a:xfrm>
            <a:off x="5339553" y="3051747"/>
            <a:ext cx="3515053" cy="976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/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Вместо</a:t>
            </a:r>
            <a:r>
              <a:rPr sz="1323"/>
              <a:t> </a:t>
            </a:r>
            <a:r>
              <a:rPr sz="1323" err="1"/>
              <a:t>клавиатуры</a:t>
            </a:r>
            <a:r>
              <a:rPr sz="1323"/>
              <a:t> </a:t>
            </a:r>
            <a:r>
              <a:rPr sz="1323" err="1"/>
              <a:t>может</a:t>
            </a:r>
            <a:r>
              <a:rPr sz="1323"/>
              <a:t> </a:t>
            </a:r>
            <a:r>
              <a:rPr sz="1323" err="1"/>
              <a:t>быть</a:t>
            </a:r>
            <a:r>
              <a:rPr sz="1323"/>
              <a:t> </a:t>
            </a:r>
            <a:r>
              <a:rPr sz="1323" err="1"/>
              <a:t>установлена</a:t>
            </a:r>
            <a:r>
              <a:rPr sz="1323"/>
              <a:t> </a:t>
            </a:r>
            <a:r>
              <a:rPr sz="1323" err="1"/>
              <a:t>миниатюрная</a:t>
            </a:r>
            <a:r>
              <a:rPr sz="1323"/>
              <a:t> </a:t>
            </a:r>
            <a:r>
              <a:rPr sz="1323" err="1"/>
              <a:t>камера</a:t>
            </a:r>
            <a:r>
              <a:rPr sz="1323"/>
              <a:t>, </a:t>
            </a:r>
            <a:r>
              <a:rPr sz="1323" err="1"/>
              <a:t>которая</a:t>
            </a:r>
            <a:r>
              <a:rPr sz="1323"/>
              <a:t> </a:t>
            </a:r>
            <a:r>
              <a:rPr sz="1323" err="1"/>
              <a:t>заснимет</a:t>
            </a:r>
            <a:r>
              <a:rPr sz="1323"/>
              <a:t> </a:t>
            </a:r>
            <a:r>
              <a:rPr sz="1323" err="1"/>
              <a:t>процесс</a:t>
            </a:r>
            <a:r>
              <a:rPr sz="1323"/>
              <a:t> </a:t>
            </a:r>
            <a:r>
              <a:rPr sz="1323" b="1" err="1"/>
              <a:t>ввода</a:t>
            </a:r>
            <a:r>
              <a:rPr sz="1323" b="1"/>
              <a:t> ПИН-</a:t>
            </a:r>
            <a:r>
              <a:rPr sz="1323" b="1" err="1"/>
              <a:t>кода</a:t>
            </a:r>
            <a:r>
              <a:rPr sz="1323"/>
              <a:t>.</a:t>
            </a:r>
          </a:p>
        </p:txBody>
      </p:sp>
      <p:pic>
        <p:nvPicPr>
          <p:cNvPr id="199" name="image8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032201" y="4400905"/>
            <a:ext cx="2255951" cy="1679214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hape 200"/>
          <p:cNvSpPr/>
          <p:nvPr/>
        </p:nvSpPr>
        <p:spPr>
          <a:xfrm>
            <a:off x="1045366" y="6250026"/>
            <a:ext cx="7940498" cy="671142"/>
          </a:xfrm>
          <a:prstGeom prst="rect">
            <a:avLst/>
          </a:prstGeom>
          <a:ln w="12700">
            <a:solidFill>
              <a:srgbClr val="0EBACE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>
            <a:lvl1pPr algn="ctr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323"/>
              <a:t>При использовании банкомата осмотрите поверхность над ПИН-клавиатурой и устройство для приема карты на предмет нахождения посторонних предметов.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val="916185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/>
        </p:nvSpPr>
        <p:spPr>
          <a:xfrm>
            <a:off x="825687" y="2290816"/>
            <a:ext cx="8379856" cy="671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/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или помощь прохожего. Суть этого вида мошенничества заключается в установке на банкомат устройства, которое </a:t>
            </a:r>
            <a:r>
              <a:rPr sz="1323" b="1"/>
              <a:t>блокирует карту и не выдает ее обратно</a:t>
            </a:r>
            <a:r>
              <a:rPr sz="1323"/>
              <a:t>.</a:t>
            </a:r>
          </a:p>
        </p:txBody>
      </p:sp>
      <p:sp>
        <p:nvSpPr>
          <p:cNvPr id="208" name="Shape 2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50391">
              <a:defRPr sz="29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 err="1">
                <a:solidFill>
                  <a:srgbClr val="4CAF90"/>
                </a:solidFill>
              </a:rPr>
              <a:t>Траппинг</a:t>
            </a:r>
            <a:r>
              <a:rPr lang="ru-RU" b="0">
                <a:solidFill>
                  <a:srgbClr val="4CAF90"/>
                </a:solidFill>
              </a:rPr>
              <a:t> (ливанская петля)</a:t>
            </a:r>
          </a:p>
        </p:txBody>
      </p:sp>
      <p:sp>
        <p:nvSpPr>
          <p:cNvPr id="209" name="Shape 209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19</a:t>
            </a:fld>
            <a:endParaRPr/>
          </a:p>
        </p:txBody>
      </p:sp>
      <p:sp>
        <p:nvSpPr>
          <p:cNvPr id="210" name="Shape 210"/>
          <p:cNvSpPr/>
          <p:nvPr/>
        </p:nvSpPr>
        <p:spPr>
          <a:xfrm>
            <a:off x="933888" y="5430196"/>
            <a:ext cx="8163455" cy="1281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323"/>
              <a:t>На помощь человеку приходит «добрый» мошенник, раздавая различные советы. В процессе «помощи» растерянный человек обычно соглашается на введение ПИН-кода, который и запоминает преступник. После чего мошенник «уходит», советуя обратиться в банк. Растерянный человек оставляет карту в банкомате, а мошенник спокойно ее достает и использует по своему усмотрению.</a:t>
            </a:r>
          </a:p>
        </p:txBody>
      </p:sp>
      <p:sp>
        <p:nvSpPr>
          <p:cNvPr id="211" name="Shape 211"/>
          <p:cNvSpPr/>
          <p:nvPr/>
        </p:nvSpPr>
        <p:spPr>
          <a:xfrm>
            <a:off x="3898812" y="3191799"/>
            <a:ext cx="5158417" cy="2198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323"/>
              <a:t>Отрезок фотопленки (складывается пополам, края загибаются под углом в 90 градусов) вставляется в банкомат. На нижней стороне фотопленки вырезан небольшой лепесток, отогнутый вверх по ходу карты. Пленка располагается в картридере так, чтобы не мешать проведению транзакции. Отогнувшийся лепесток не позволяет банкомату выдать пластиковую карту обратно.</a:t>
            </a:r>
          </a:p>
        </p:txBody>
      </p:sp>
      <p:pic>
        <p:nvPicPr>
          <p:cNvPr id="212" name="image9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932115" y="3191799"/>
            <a:ext cx="2553399" cy="1786659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hape 213"/>
          <p:cNvSpPr/>
          <p:nvPr/>
        </p:nvSpPr>
        <p:spPr>
          <a:xfrm>
            <a:off x="1680840" y="6795818"/>
            <a:ext cx="6669551" cy="365737"/>
          </a:xfrm>
          <a:prstGeom prst="rect">
            <a:avLst/>
          </a:prstGeom>
          <a:ln w="12700">
            <a:solidFill>
              <a:srgbClr val="0EBACE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>
            <a:lvl1pPr algn="ctr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323"/>
              <a:t>Закрывайте рукой клавиатуру при вводе ПИН-кода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val="3204270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/>
        </p:nvSpPr>
        <p:spPr>
          <a:xfrm>
            <a:off x="995678" y="1904718"/>
            <a:ext cx="3573004" cy="4208202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50417" tIns="50417" rIns="50417" bIns="50417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2206" dirty="0"/>
          </a:p>
        </p:txBody>
      </p:sp>
      <p:sp>
        <p:nvSpPr>
          <p:cNvPr id="133" name="Shape 133"/>
          <p:cNvSpPr/>
          <p:nvPr/>
        </p:nvSpPr>
        <p:spPr>
          <a:xfrm>
            <a:off x="995680" y="6415064"/>
            <a:ext cx="3575550" cy="30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 anchor="b">
            <a:spAutoFit/>
          </a:bodyPr>
          <a:lstStyle>
            <a:lvl1pPr algn="ctr">
              <a:defRPr sz="1200">
                <a:solidFill>
                  <a:srgbClr val="808080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323" dirty="0" err="1"/>
              <a:t>Фото</a:t>
            </a:r>
            <a:r>
              <a:rPr sz="1323"/>
              <a:t> / логотип/ ...</a:t>
            </a:r>
          </a:p>
        </p:txBody>
      </p:sp>
      <p:sp>
        <p:nvSpPr>
          <p:cNvPr id="134" name="Shape 134"/>
          <p:cNvSpPr/>
          <p:nvPr/>
        </p:nvSpPr>
        <p:spPr>
          <a:xfrm>
            <a:off x="4861138" y="2656619"/>
            <a:ext cx="4841623" cy="4743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/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1323"/>
          </a:p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Самопрезентация – кто, компания, общая информация</a:t>
            </a:r>
            <a:endParaRPr sz="4852">
              <a:latin typeface="Calibri Light"/>
              <a:ea typeface="Calibri Light"/>
              <a:cs typeface="Calibri Light"/>
              <a:sym typeface="Calibri Light"/>
            </a:endParaRPr>
          </a:p>
          <a:p>
            <a:pPr algn="just">
              <a:lnSpc>
                <a:spcPct val="150000"/>
              </a:lnSpc>
              <a:defRPr sz="1200" b="1">
                <a:solidFill>
                  <a:srgbClr val="FCB800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4852">
              <a:latin typeface="Calibri Light"/>
              <a:ea typeface="Calibri Light"/>
              <a:cs typeface="Calibri Light"/>
              <a:sym typeface="Calibri Light"/>
            </a:endParaRPr>
          </a:p>
          <a:p>
            <a:pPr algn="just">
              <a:lnSpc>
                <a:spcPct val="150000"/>
              </a:lnSpc>
              <a:defRPr sz="1200" b="1">
                <a:solidFill>
                  <a:srgbClr val="FCB800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4852">
              <a:latin typeface="Calibri Light"/>
              <a:ea typeface="Calibri Light"/>
              <a:cs typeface="Calibri Light"/>
              <a:sym typeface="Calibri Light"/>
            </a:endParaRPr>
          </a:p>
          <a:p>
            <a:pPr algn="just">
              <a:lnSpc>
                <a:spcPct val="150000"/>
              </a:lnSpc>
              <a:defRPr sz="1200" b="1">
                <a:solidFill>
                  <a:srgbClr val="0EBAC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>
                <a:solidFill>
                  <a:srgbClr val="4CAF90"/>
                </a:solidFill>
              </a:rPr>
              <a:t>Достижения: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Информация о спикере заполняется самим спикером в рамках подготовки к презентации</a:t>
            </a:r>
          </a:p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1323"/>
          </a:p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1323"/>
          </a:p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1323"/>
          </a:p>
        </p:txBody>
      </p:sp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9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b="0">
                <a:solidFill>
                  <a:srgbClr val="4CAF90"/>
                </a:solidFill>
              </a:rPr>
              <a:t>ФИО спикера</a:t>
            </a:r>
          </a:p>
        </p:txBody>
      </p:sp>
      <p:sp>
        <p:nvSpPr>
          <p:cNvPr id="137" name="Shape 137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</a:t>
            </a:fld>
            <a:endParaRPr/>
          </a:p>
        </p:txBody>
      </p:sp>
      <p:sp>
        <p:nvSpPr>
          <p:cNvPr id="136" name="Shape 136"/>
          <p:cNvSpPr/>
          <p:nvPr/>
        </p:nvSpPr>
        <p:spPr>
          <a:xfrm>
            <a:off x="5022197" y="5590906"/>
            <a:ext cx="2582575" cy="3"/>
          </a:xfrm>
          <a:prstGeom prst="line">
            <a:avLst/>
          </a:prstGeom>
          <a:ln w="12700">
            <a:solidFill>
              <a:srgbClr val="0EBACE"/>
            </a:solidFill>
            <a:miter/>
            <a:headEnd type="oval"/>
            <a:tailEnd type="oval"/>
          </a:ln>
        </p:spPr>
        <p:txBody>
          <a:bodyPr lIns="50417" tIns="50417" rIns="50417" bIns="50417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 sz="2206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val="943120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/>
        </p:nvSpPr>
        <p:spPr>
          <a:xfrm>
            <a:off x="1836392" y="2619062"/>
            <a:ext cx="6358447" cy="976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323" err="1"/>
              <a:t>От</a:t>
            </a:r>
            <a:r>
              <a:rPr sz="1323"/>
              <a:t> </a:t>
            </a:r>
            <a:r>
              <a:rPr sz="1323" err="1"/>
              <a:t>недобросовестных</a:t>
            </a:r>
            <a:r>
              <a:rPr sz="1323"/>
              <a:t> </a:t>
            </a:r>
            <a:r>
              <a:rPr sz="1323" err="1"/>
              <a:t>сотрудников</a:t>
            </a:r>
            <a:r>
              <a:rPr sz="1323"/>
              <a:t> в </a:t>
            </a:r>
            <a:r>
              <a:rPr sz="1323" err="1"/>
              <a:t>организациях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застрахован</a:t>
            </a:r>
            <a:r>
              <a:rPr sz="1323"/>
              <a:t> </a:t>
            </a:r>
            <a:r>
              <a:rPr sz="1323" err="1"/>
              <a:t>никто</a:t>
            </a:r>
            <a:r>
              <a:rPr sz="1323"/>
              <a:t>. </a:t>
            </a:r>
            <a:r>
              <a:rPr sz="1323" err="1"/>
              <a:t>Данные</a:t>
            </a:r>
            <a:r>
              <a:rPr sz="1323"/>
              <a:t> </a:t>
            </a:r>
            <a:r>
              <a:rPr sz="1323" err="1"/>
              <a:t>карты</a:t>
            </a:r>
            <a:r>
              <a:rPr sz="1323"/>
              <a:t> </a:t>
            </a:r>
            <a:r>
              <a:rPr sz="1323" err="1"/>
              <a:t>могут</a:t>
            </a:r>
            <a:r>
              <a:rPr sz="1323"/>
              <a:t> </a:t>
            </a:r>
            <a:r>
              <a:rPr sz="1323" err="1"/>
              <a:t>быть</a:t>
            </a:r>
            <a:r>
              <a:rPr sz="1323"/>
              <a:t> </a:t>
            </a:r>
            <a:r>
              <a:rPr sz="1323" err="1"/>
              <a:t>считаны</a:t>
            </a:r>
            <a:r>
              <a:rPr sz="1323"/>
              <a:t> и </a:t>
            </a:r>
            <a:r>
              <a:rPr sz="1323" err="1"/>
              <a:t>зафиксированы</a:t>
            </a:r>
            <a:r>
              <a:rPr sz="1323"/>
              <a:t> </a:t>
            </a:r>
            <a:r>
              <a:rPr sz="1323" err="1"/>
              <a:t>ручным</a:t>
            </a:r>
            <a:r>
              <a:rPr sz="1323"/>
              <a:t> </a:t>
            </a:r>
            <a:r>
              <a:rPr sz="1323" err="1"/>
              <a:t>скиммером</a:t>
            </a:r>
            <a:r>
              <a:rPr sz="1323"/>
              <a:t>, а </a:t>
            </a:r>
            <a:r>
              <a:rPr sz="1323" err="1"/>
              <a:t>впоследствии</a:t>
            </a:r>
            <a:r>
              <a:rPr sz="1323"/>
              <a:t> </a:t>
            </a:r>
            <a:r>
              <a:rPr sz="1323" err="1"/>
              <a:t>использованы</a:t>
            </a:r>
            <a:r>
              <a:rPr sz="1323"/>
              <a:t> </a:t>
            </a:r>
            <a:r>
              <a:rPr sz="1323" err="1"/>
              <a:t>для</a:t>
            </a:r>
            <a:r>
              <a:rPr sz="1323"/>
              <a:t> </a:t>
            </a:r>
            <a:r>
              <a:rPr sz="1323" err="1"/>
              <a:t>хищения</a:t>
            </a:r>
            <a:r>
              <a:rPr sz="1323"/>
              <a:t> </a:t>
            </a:r>
            <a:r>
              <a:rPr sz="1323" err="1"/>
              <a:t>денег</a:t>
            </a:r>
            <a:r>
              <a:rPr lang="ru-RU" sz="1323"/>
              <a:t>.</a:t>
            </a:r>
            <a:endParaRPr sz="1323"/>
          </a:p>
        </p:txBody>
      </p:sp>
      <p:sp>
        <p:nvSpPr>
          <p:cNvPr id="221" name="Shape 221"/>
          <p:cNvSpPr>
            <a:spLocks noGrp="1"/>
          </p:cNvSpPr>
          <p:nvPr>
            <p:ph type="title"/>
          </p:nvPr>
        </p:nvSpPr>
        <p:spPr>
          <a:xfrm>
            <a:off x="534432" y="1415121"/>
            <a:ext cx="9619774" cy="875695"/>
          </a:xfrm>
          <a:prstGeom prst="rect">
            <a:avLst/>
          </a:prstGeom>
        </p:spPr>
        <p:txBody>
          <a:bodyPr/>
          <a:lstStyle>
            <a:lvl1pPr defTabSz="832102">
              <a:defRPr sz="29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Магазинные мошенничества</a:t>
            </a:r>
          </a:p>
        </p:txBody>
      </p:sp>
      <p:sp>
        <p:nvSpPr>
          <p:cNvPr id="222" name="Shape 22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20</a:t>
            </a:fld>
            <a:endParaRPr/>
          </a:p>
        </p:txBody>
      </p:sp>
      <p:sp>
        <p:nvSpPr>
          <p:cNvPr id="223" name="Shape 223"/>
          <p:cNvSpPr/>
          <p:nvPr/>
        </p:nvSpPr>
        <p:spPr>
          <a:xfrm>
            <a:off x="2729544" y="4139218"/>
            <a:ext cx="4572142" cy="2198162"/>
          </a:xfrm>
          <a:prstGeom prst="rect">
            <a:avLst/>
          </a:prstGeom>
          <a:ln w="12700">
            <a:solidFill>
              <a:srgbClr val="0EBACE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/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передавайте</a:t>
            </a:r>
            <a:r>
              <a:rPr sz="1323"/>
              <a:t> </a:t>
            </a:r>
            <a:r>
              <a:rPr sz="1323" err="1"/>
              <a:t>карту</a:t>
            </a:r>
            <a:r>
              <a:rPr sz="1323"/>
              <a:t> </a:t>
            </a:r>
            <a:r>
              <a:rPr sz="1323" err="1"/>
              <a:t>посторонним</a:t>
            </a:r>
            <a:r>
              <a:rPr sz="1323"/>
              <a:t>: </a:t>
            </a:r>
            <a:r>
              <a:rPr sz="1323" err="1"/>
              <a:t>ее</a:t>
            </a:r>
            <a:r>
              <a:rPr sz="1323"/>
              <a:t> </a:t>
            </a:r>
            <a:r>
              <a:rPr sz="1323" err="1"/>
              <a:t>реквизиты</a:t>
            </a:r>
            <a:r>
              <a:rPr sz="1323"/>
              <a:t> (</a:t>
            </a:r>
            <a:r>
              <a:rPr sz="1323" err="1"/>
              <a:t>номер</a:t>
            </a:r>
            <a:r>
              <a:rPr sz="1323"/>
              <a:t> </a:t>
            </a:r>
            <a:r>
              <a:rPr sz="1323" err="1"/>
              <a:t>карты</a:t>
            </a:r>
            <a:r>
              <a:rPr sz="1323"/>
              <a:t>, </a:t>
            </a:r>
            <a:r>
              <a:rPr sz="1323" err="1"/>
              <a:t>срок</a:t>
            </a:r>
            <a:r>
              <a:rPr sz="1323"/>
              <a:t> </a:t>
            </a:r>
            <a:r>
              <a:rPr sz="1323" err="1"/>
              <a:t>действия</a:t>
            </a:r>
            <a:r>
              <a:rPr sz="1323"/>
              <a:t>, </a:t>
            </a:r>
            <a:r>
              <a:rPr sz="1323" err="1"/>
              <a:t>имя</a:t>
            </a:r>
            <a:r>
              <a:rPr sz="1323"/>
              <a:t> </a:t>
            </a:r>
            <a:r>
              <a:rPr sz="1323" err="1"/>
              <a:t>владельца</a:t>
            </a:r>
            <a:r>
              <a:rPr sz="1323"/>
              <a:t>, CVV/ СVС-</a:t>
            </a:r>
            <a:r>
              <a:rPr sz="1323" err="1"/>
              <a:t>код</a:t>
            </a:r>
            <a:r>
              <a:rPr sz="1323"/>
              <a:t>) </a:t>
            </a:r>
            <a:r>
              <a:rPr sz="1323" err="1"/>
              <a:t>могут</a:t>
            </a:r>
            <a:r>
              <a:rPr sz="1323"/>
              <a:t> </a:t>
            </a:r>
            <a:r>
              <a:rPr sz="1323" err="1"/>
              <a:t>быть</a:t>
            </a:r>
            <a:r>
              <a:rPr sz="1323"/>
              <a:t> </a:t>
            </a:r>
            <a:r>
              <a:rPr sz="1323" err="1"/>
              <a:t>использованы</a:t>
            </a:r>
            <a:r>
              <a:rPr sz="1323"/>
              <a:t> </a:t>
            </a:r>
            <a:r>
              <a:rPr sz="1323" err="1"/>
              <a:t>для</a:t>
            </a:r>
            <a:r>
              <a:rPr sz="1323"/>
              <a:t> </a:t>
            </a:r>
            <a:r>
              <a:rPr sz="1323" err="1"/>
              <a:t>чужих</a:t>
            </a:r>
            <a:r>
              <a:rPr sz="1323"/>
              <a:t> </a:t>
            </a:r>
            <a:r>
              <a:rPr sz="1323" err="1"/>
              <a:t>покупок</a:t>
            </a:r>
            <a:endParaRPr sz="4852"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Требуйте</a:t>
            </a:r>
            <a:r>
              <a:rPr sz="1323"/>
              <a:t> </a:t>
            </a:r>
            <a:r>
              <a:rPr sz="1323" err="1"/>
              <a:t>проведения</a:t>
            </a:r>
            <a:r>
              <a:rPr sz="1323"/>
              <a:t> </a:t>
            </a:r>
            <a:r>
              <a:rPr sz="1323" err="1"/>
              <a:t>операций</a:t>
            </a:r>
            <a:r>
              <a:rPr sz="1323"/>
              <a:t> с </a:t>
            </a:r>
            <a:r>
              <a:rPr sz="1323" err="1"/>
              <a:t>картой</a:t>
            </a:r>
            <a:r>
              <a:rPr sz="1323"/>
              <a:t> </a:t>
            </a:r>
            <a:r>
              <a:rPr sz="1323" err="1"/>
              <a:t>только</a:t>
            </a:r>
            <a:r>
              <a:rPr sz="1323"/>
              <a:t> в </a:t>
            </a:r>
            <a:r>
              <a:rPr sz="1323" err="1"/>
              <a:t>личном</a:t>
            </a:r>
            <a:r>
              <a:rPr sz="1323"/>
              <a:t> </a:t>
            </a:r>
            <a:r>
              <a:rPr sz="1323" err="1"/>
              <a:t>присутствии</a:t>
            </a:r>
            <a:r>
              <a:rPr sz="1323"/>
              <a:t>,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позволяя</a:t>
            </a:r>
            <a:r>
              <a:rPr sz="1323"/>
              <a:t> </a:t>
            </a:r>
            <a:r>
              <a:rPr sz="1323" err="1"/>
              <a:t>уносить</a:t>
            </a:r>
            <a:r>
              <a:rPr sz="1323"/>
              <a:t> </a:t>
            </a:r>
            <a:r>
              <a:rPr sz="1323" err="1"/>
              <a:t>карту</a:t>
            </a:r>
            <a:r>
              <a:rPr sz="1323"/>
              <a:t> </a:t>
            </a:r>
            <a:r>
              <a:rPr sz="1323" err="1"/>
              <a:t>из</a:t>
            </a:r>
            <a:r>
              <a:rPr sz="1323"/>
              <a:t> </a:t>
            </a:r>
            <a:r>
              <a:rPr sz="1323" err="1"/>
              <a:t>поля</a:t>
            </a:r>
            <a:r>
              <a:rPr sz="1323"/>
              <a:t> </a:t>
            </a:r>
            <a:r>
              <a:rPr sz="1323" err="1"/>
              <a:t>зрения</a:t>
            </a:r>
            <a:r>
              <a:rPr sz="1323"/>
              <a:t> (</a:t>
            </a:r>
            <a:r>
              <a:rPr sz="1323" err="1"/>
              <a:t>например</a:t>
            </a:r>
            <a:r>
              <a:rPr sz="1323"/>
              <a:t>, </a:t>
            </a:r>
            <a:r>
              <a:rPr sz="1323" err="1"/>
              <a:t>официантам</a:t>
            </a:r>
            <a:r>
              <a:rPr sz="1323"/>
              <a:t> </a:t>
            </a:r>
            <a:r>
              <a:rPr sz="1323" err="1"/>
              <a:t>или</a:t>
            </a:r>
            <a:r>
              <a:rPr sz="1323"/>
              <a:t> </a:t>
            </a:r>
            <a:r>
              <a:rPr sz="1323" err="1"/>
              <a:t>кассирам</a:t>
            </a:r>
            <a:r>
              <a:rPr sz="1323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val="7154166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/>
          </p:cNvSpPr>
          <p:nvPr>
            <p:ph type="title"/>
          </p:nvPr>
        </p:nvSpPr>
        <p:spPr>
          <a:xfrm>
            <a:off x="534432" y="1408742"/>
            <a:ext cx="9619774" cy="875695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 err="1">
                <a:solidFill>
                  <a:srgbClr val="4CAF90"/>
                </a:solidFill>
              </a:rPr>
              <a:t>Фишинг</a:t>
            </a:r>
            <a:endParaRPr lang="ru-RU" b="0">
              <a:solidFill>
                <a:srgbClr val="4CAF90"/>
              </a:solidFill>
            </a:endParaRPr>
          </a:p>
        </p:txBody>
      </p:sp>
      <p:sp>
        <p:nvSpPr>
          <p:cNvPr id="231" name="Shape 231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21</a:t>
            </a:fld>
            <a:endParaRPr/>
          </a:p>
        </p:txBody>
      </p:sp>
      <p:sp>
        <p:nvSpPr>
          <p:cNvPr id="232" name="Shape 232"/>
          <p:cNvSpPr/>
          <p:nvPr/>
        </p:nvSpPr>
        <p:spPr>
          <a:xfrm>
            <a:off x="1930575" y="5749191"/>
            <a:ext cx="6170082" cy="671142"/>
          </a:xfrm>
          <a:prstGeom prst="rect">
            <a:avLst/>
          </a:prstGeom>
          <a:ln w="12700">
            <a:solidFill>
              <a:srgbClr val="0EBACE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>
            <a:lvl1pPr algn="ctr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323"/>
              <a:t>Самая сложная задача мошенника — узнать ваш ПИН-код. Никому не сообщайте свой ПИН-код.</a:t>
            </a:r>
          </a:p>
        </p:txBody>
      </p:sp>
      <p:sp>
        <p:nvSpPr>
          <p:cNvPr id="233" name="Shape 233"/>
          <p:cNvSpPr/>
          <p:nvPr/>
        </p:nvSpPr>
        <p:spPr>
          <a:xfrm>
            <a:off x="1132876" y="2465202"/>
            <a:ext cx="7765479" cy="3114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/>
          <a:p>
            <a:pPr algn="just">
              <a:lnSpc>
                <a:spcPct val="150000"/>
              </a:lnSpc>
              <a:defRPr sz="1200" b="1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Цель</a:t>
            </a:r>
            <a:r>
              <a:rPr sz="1323"/>
              <a:t> </a:t>
            </a:r>
            <a:r>
              <a:rPr sz="1323" err="1"/>
              <a:t>фишинга</a:t>
            </a:r>
            <a:r>
              <a:rPr sz="1323"/>
              <a:t> — </a:t>
            </a:r>
            <a:r>
              <a:rPr sz="1323" err="1"/>
              <a:t>получить</a:t>
            </a:r>
            <a:r>
              <a:rPr sz="1323"/>
              <a:t> </a:t>
            </a:r>
            <a:r>
              <a:rPr sz="1323" err="1"/>
              <a:t>данные</a:t>
            </a:r>
            <a:r>
              <a:rPr sz="1323"/>
              <a:t> </a:t>
            </a:r>
            <a:r>
              <a:rPr sz="1323" err="1"/>
              <a:t>о</a:t>
            </a:r>
            <a:r>
              <a:rPr sz="1323"/>
              <a:t> </a:t>
            </a:r>
            <a:r>
              <a:rPr sz="1323" err="1"/>
              <a:t>пластиковой</a:t>
            </a:r>
            <a:r>
              <a:rPr sz="1323"/>
              <a:t> </a:t>
            </a:r>
            <a:r>
              <a:rPr sz="1323" err="1"/>
              <a:t>карте</a:t>
            </a:r>
            <a:r>
              <a:rPr sz="1323"/>
              <a:t> </a:t>
            </a:r>
            <a:r>
              <a:rPr sz="1323" err="1"/>
              <a:t>от</a:t>
            </a:r>
            <a:r>
              <a:rPr sz="1323"/>
              <a:t> </a:t>
            </a:r>
            <a:r>
              <a:rPr sz="1323" err="1"/>
              <a:t>самого</a:t>
            </a:r>
            <a:r>
              <a:rPr sz="1323"/>
              <a:t> </a:t>
            </a:r>
            <a:r>
              <a:rPr sz="1323" err="1"/>
              <a:t>пользователя</a:t>
            </a:r>
            <a:r>
              <a:rPr sz="1323"/>
              <a:t>. </a:t>
            </a:r>
            <a:r>
              <a:rPr sz="1323" err="1"/>
              <a:t>В</a:t>
            </a:r>
            <a:r>
              <a:rPr sz="1323"/>
              <a:t> </a:t>
            </a:r>
            <a:r>
              <a:rPr sz="1323" err="1"/>
              <a:t>этом</a:t>
            </a:r>
            <a:r>
              <a:rPr sz="1323"/>
              <a:t> </a:t>
            </a:r>
            <a:r>
              <a:rPr sz="1323" err="1"/>
              <a:t>случае</a:t>
            </a:r>
            <a:r>
              <a:rPr sz="1323"/>
              <a:t> </a:t>
            </a:r>
            <a:r>
              <a:rPr sz="1323" err="1"/>
              <a:t>злоумышленники</a:t>
            </a:r>
            <a:r>
              <a:rPr sz="1323"/>
              <a:t> </a:t>
            </a:r>
            <a:r>
              <a:rPr sz="1323" err="1"/>
              <a:t>рассылают</a:t>
            </a:r>
            <a:r>
              <a:rPr sz="1323"/>
              <a:t> </a:t>
            </a:r>
            <a:r>
              <a:rPr sz="1323" err="1"/>
              <a:t>пользователям</a:t>
            </a:r>
            <a:r>
              <a:rPr sz="1323"/>
              <a:t> </a:t>
            </a:r>
            <a:r>
              <a:rPr sz="1323" err="1"/>
              <a:t>электронные</a:t>
            </a:r>
            <a:r>
              <a:rPr sz="1323"/>
              <a:t> </a:t>
            </a:r>
            <a:r>
              <a:rPr sz="1323" err="1"/>
              <a:t>письма</a:t>
            </a:r>
            <a:r>
              <a:rPr sz="1323"/>
              <a:t>, </a:t>
            </a:r>
            <a:r>
              <a:rPr sz="1323" err="1"/>
              <a:t>в</a:t>
            </a:r>
            <a:r>
              <a:rPr sz="1323"/>
              <a:t> </a:t>
            </a:r>
            <a:r>
              <a:rPr sz="1323" err="1"/>
              <a:t>которых</a:t>
            </a:r>
            <a:r>
              <a:rPr sz="1323"/>
              <a:t> </a:t>
            </a:r>
            <a:r>
              <a:rPr sz="1323" err="1"/>
              <a:t>от</a:t>
            </a:r>
            <a:r>
              <a:rPr sz="1323"/>
              <a:t> </a:t>
            </a:r>
            <a:r>
              <a:rPr sz="1323" err="1"/>
              <a:t>имени</a:t>
            </a:r>
            <a:r>
              <a:rPr sz="1323"/>
              <a:t> </a:t>
            </a:r>
            <a:r>
              <a:rPr sz="1323" err="1"/>
              <a:t>банка</a:t>
            </a:r>
            <a:r>
              <a:rPr sz="1323"/>
              <a:t> </a:t>
            </a:r>
            <a:r>
              <a:rPr sz="1323" err="1"/>
              <a:t>сообщают</a:t>
            </a:r>
            <a:r>
              <a:rPr sz="1323"/>
              <a:t> </a:t>
            </a:r>
            <a:r>
              <a:rPr sz="1323" err="1"/>
              <a:t>об</a:t>
            </a:r>
            <a:r>
              <a:rPr sz="1323"/>
              <a:t> </a:t>
            </a:r>
            <a:r>
              <a:rPr sz="1323" err="1"/>
              <a:t>изменениях</a:t>
            </a:r>
            <a:r>
              <a:rPr sz="1323"/>
              <a:t>, </a:t>
            </a:r>
            <a:r>
              <a:rPr sz="1323" err="1"/>
              <a:t>якобы</a:t>
            </a:r>
            <a:r>
              <a:rPr sz="1323"/>
              <a:t> </a:t>
            </a:r>
            <a:r>
              <a:rPr sz="1323" err="1"/>
              <a:t>производимых</a:t>
            </a:r>
            <a:r>
              <a:rPr sz="1323"/>
              <a:t> </a:t>
            </a:r>
            <a:r>
              <a:rPr sz="1323" err="1"/>
              <a:t>в</a:t>
            </a:r>
            <a:r>
              <a:rPr sz="1323"/>
              <a:t> </a:t>
            </a:r>
            <a:r>
              <a:rPr sz="1323" err="1"/>
              <a:t>системе</a:t>
            </a:r>
            <a:r>
              <a:rPr sz="1323"/>
              <a:t> </a:t>
            </a:r>
            <a:r>
              <a:rPr sz="1323" err="1"/>
              <a:t>его</a:t>
            </a:r>
            <a:r>
              <a:rPr sz="1323"/>
              <a:t> </a:t>
            </a:r>
            <a:r>
              <a:rPr sz="1323" err="1"/>
              <a:t>безопасности</a:t>
            </a:r>
            <a:r>
              <a:rPr sz="1323"/>
              <a:t>. </a:t>
            </a:r>
          </a:p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1323"/>
          </a:p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При</a:t>
            </a:r>
            <a:r>
              <a:rPr sz="1323"/>
              <a:t> </a:t>
            </a:r>
            <a:r>
              <a:rPr sz="1323" err="1"/>
              <a:t>этом</a:t>
            </a:r>
            <a:r>
              <a:rPr sz="1323"/>
              <a:t> </a:t>
            </a:r>
            <a:r>
              <a:rPr sz="1323" err="1"/>
              <a:t>мошенники</a:t>
            </a:r>
            <a:r>
              <a:rPr sz="1323"/>
              <a:t> </a:t>
            </a:r>
            <a:r>
              <a:rPr sz="1323" err="1"/>
              <a:t>просят</a:t>
            </a:r>
            <a:r>
              <a:rPr sz="1323"/>
              <a:t> </a:t>
            </a:r>
            <a:r>
              <a:rPr sz="1323" err="1"/>
              <a:t>доверчивых</a:t>
            </a:r>
            <a:r>
              <a:rPr sz="1323"/>
              <a:t> </a:t>
            </a:r>
            <a:r>
              <a:rPr sz="1323" err="1"/>
              <a:t>пользователей</a:t>
            </a:r>
            <a:r>
              <a:rPr sz="1323"/>
              <a:t> </a:t>
            </a:r>
            <a:r>
              <a:rPr sz="1323" err="1"/>
              <a:t>возобновить</a:t>
            </a:r>
            <a:r>
              <a:rPr sz="1323"/>
              <a:t> </a:t>
            </a:r>
            <a:r>
              <a:rPr sz="1323" err="1"/>
              <a:t>информацию</a:t>
            </a:r>
            <a:r>
              <a:rPr sz="1323"/>
              <a:t> </a:t>
            </a:r>
            <a:r>
              <a:rPr sz="1323" err="1"/>
              <a:t>о</a:t>
            </a:r>
            <a:r>
              <a:rPr sz="1323"/>
              <a:t> </a:t>
            </a:r>
            <a:r>
              <a:rPr sz="1323" err="1"/>
              <a:t>карте</a:t>
            </a:r>
            <a:r>
              <a:rPr sz="1323"/>
              <a:t>, </a:t>
            </a:r>
            <a:r>
              <a:rPr sz="1323" err="1"/>
              <a:t>в</a:t>
            </a:r>
            <a:r>
              <a:rPr sz="1323"/>
              <a:t> </a:t>
            </a:r>
            <a:r>
              <a:rPr sz="1323" err="1"/>
              <a:t>том</a:t>
            </a:r>
            <a:r>
              <a:rPr sz="1323"/>
              <a:t> </a:t>
            </a:r>
            <a:r>
              <a:rPr sz="1323" err="1"/>
              <a:t>числе</a:t>
            </a:r>
            <a:r>
              <a:rPr sz="1323"/>
              <a:t> </a:t>
            </a:r>
            <a:r>
              <a:rPr sz="1323" err="1"/>
              <a:t>указать</a:t>
            </a:r>
            <a:r>
              <a:rPr sz="1323"/>
              <a:t> </a:t>
            </a:r>
            <a:r>
              <a:rPr sz="1323" err="1"/>
              <a:t>номер</a:t>
            </a:r>
            <a:r>
              <a:rPr sz="1323"/>
              <a:t> </a:t>
            </a:r>
            <a:r>
              <a:rPr sz="1323" err="1"/>
              <a:t>кредитки</a:t>
            </a:r>
            <a:r>
              <a:rPr sz="1323"/>
              <a:t> </a:t>
            </a:r>
            <a:r>
              <a:rPr sz="1323" err="1"/>
              <a:t>и</a:t>
            </a:r>
            <a:r>
              <a:rPr sz="1323"/>
              <a:t> </a:t>
            </a:r>
            <a:r>
              <a:rPr sz="1323" err="1"/>
              <a:t>ее</a:t>
            </a:r>
            <a:r>
              <a:rPr sz="1323"/>
              <a:t> ПИН-</a:t>
            </a:r>
            <a:r>
              <a:rPr sz="1323" err="1"/>
              <a:t>код</a:t>
            </a:r>
            <a:r>
              <a:rPr sz="1323"/>
              <a:t>. </a:t>
            </a:r>
            <a:r>
              <a:rPr sz="1323" err="1"/>
              <a:t>Сделать</a:t>
            </a:r>
            <a:r>
              <a:rPr sz="1323"/>
              <a:t> </a:t>
            </a:r>
            <a:r>
              <a:rPr sz="1323" err="1"/>
              <a:t>это</a:t>
            </a:r>
            <a:r>
              <a:rPr sz="1323"/>
              <a:t> </a:t>
            </a:r>
            <a:r>
              <a:rPr sz="1323" err="1"/>
              <a:t>предлагается</a:t>
            </a:r>
            <a:r>
              <a:rPr sz="1323"/>
              <a:t> </a:t>
            </a:r>
            <a:r>
              <a:rPr sz="1323" err="1"/>
              <a:t>несколькими</a:t>
            </a:r>
            <a:r>
              <a:rPr sz="1323"/>
              <a:t> </a:t>
            </a:r>
            <a:r>
              <a:rPr sz="1323" err="1"/>
              <a:t>способами</a:t>
            </a:r>
            <a:r>
              <a:rPr sz="1323"/>
              <a:t>: </a:t>
            </a:r>
            <a:r>
              <a:rPr sz="1323" err="1"/>
              <a:t>либо</a:t>
            </a:r>
            <a:r>
              <a:rPr sz="1323"/>
              <a:t> </a:t>
            </a:r>
            <a:r>
              <a:rPr sz="1323" err="1"/>
              <a:t>отправив</a:t>
            </a:r>
            <a:r>
              <a:rPr sz="1323"/>
              <a:t> </a:t>
            </a:r>
            <a:r>
              <a:rPr sz="1323" err="1"/>
              <a:t>ответное</a:t>
            </a:r>
            <a:r>
              <a:rPr sz="1323"/>
              <a:t> </a:t>
            </a:r>
            <a:r>
              <a:rPr sz="1323" err="1"/>
              <a:t>письмо</a:t>
            </a:r>
            <a:r>
              <a:rPr sz="1323"/>
              <a:t>, </a:t>
            </a:r>
            <a:r>
              <a:rPr sz="1323" err="1"/>
              <a:t>либо</a:t>
            </a:r>
            <a:r>
              <a:rPr sz="1323"/>
              <a:t> </a:t>
            </a:r>
            <a:r>
              <a:rPr sz="1323" err="1"/>
              <a:t>пройдя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сайт</a:t>
            </a:r>
            <a:r>
              <a:rPr sz="1323"/>
              <a:t> </a:t>
            </a:r>
            <a:r>
              <a:rPr sz="1323" err="1"/>
              <a:t>банка-эмитента</a:t>
            </a:r>
            <a:r>
              <a:rPr sz="1323"/>
              <a:t> </a:t>
            </a:r>
            <a:r>
              <a:rPr sz="1323" err="1"/>
              <a:t>и</a:t>
            </a:r>
            <a:r>
              <a:rPr sz="1323"/>
              <a:t> </a:t>
            </a:r>
            <a:r>
              <a:rPr sz="1323" err="1"/>
              <a:t>заполнив</a:t>
            </a:r>
            <a:r>
              <a:rPr sz="1323"/>
              <a:t> </a:t>
            </a:r>
            <a:r>
              <a:rPr sz="1323" err="1"/>
              <a:t>соответствующую</a:t>
            </a:r>
            <a:r>
              <a:rPr sz="1323"/>
              <a:t> </a:t>
            </a:r>
            <a:r>
              <a:rPr sz="1323" err="1"/>
              <a:t>анкету</a:t>
            </a:r>
            <a:r>
              <a:rPr sz="1323"/>
              <a:t>. </a:t>
            </a:r>
            <a:r>
              <a:rPr sz="1323" err="1"/>
              <a:t>Однако</a:t>
            </a:r>
            <a:r>
              <a:rPr sz="1323"/>
              <a:t> </a:t>
            </a:r>
            <a:r>
              <a:rPr sz="1323" err="1"/>
              <a:t>ссылка</a:t>
            </a:r>
            <a:r>
              <a:rPr sz="1323"/>
              <a:t>, </a:t>
            </a:r>
            <a:r>
              <a:rPr sz="1323" err="1"/>
              <a:t>прикрепленная</a:t>
            </a:r>
            <a:r>
              <a:rPr sz="1323"/>
              <a:t> </a:t>
            </a:r>
            <a:r>
              <a:rPr sz="1323" err="1"/>
              <a:t>к</a:t>
            </a:r>
            <a:r>
              <a:rPr sz="1323"/>
              <a:t> </a:t>
            </a:r>
            <a:r>
              <a:rPr sz="1323" err="1"/>
              <a:t>письму</a:t>
            </a:r>
            <a:r>
              <a:rPr sz="1323"/>
              <a:t>, </a:t>
            </a:r>
            <a:r>
              <a:rPr sz="1323" err="1"/>
              <a:t>ведет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ресурс</a:t>
            </a:r>
            <a:r>
              <a:rPr sz="1323"/>
              <a:t> </a:t>
            </a:r>
            <a:r>
              <a:rPr sz="1323" err="1"/>
              <a:t>банка</a:t>
            </a:r>
            <a:r>
              <a:rPr sz="1323"/>
              <a:t>, </a:t>
            </a:r>
            <a:r>
              <a:rPr sz="1323" err="1"/>
              <a:t>а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поддельный</a:t>
            </a:r>
            <a:r>
              <a:rPr sz="1323"/>
              <a:t> </a:t>
            </a:r>
            <a:r>
              <a:rPr sz="1323" err="1"/>
              <a:t>сайт</a:t>
            </a:r>
            <a:r>
              <a:rPr sz="1323"/>
              <a:t>, </a:t>
            </a:r>
            <a:r>
              <a:rPr sz="1323" err="1"/>
              <a:t>имитирующий</a:t>
            </a:r>
            <a:r>
              <a:rPr sz="1323"/>
              <a:t> </a:t>
            </a:r>
            <a:r>
              <a:rPr sz="1323" err="1"/>
              <a:t>работу</a:t>
            </a:r>
            <a:r>
              <a:rPr sz="1323"/>
              <a:t> </a:t>
            </a:r>
            <a:r>
              <a:rPr sz="1323" err="1"/>
              <a:t>настоящего</a:t>
            </a:r>
            <a:r>
              <a:rPr sz="1323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val="1453069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/>
          </p:cNvSpPr>
          <p:nvPr>
            <p:ph type="title"/>
          </p:nvPr>
        </p:nvSpPr>
        <p:spPr>
          <a:xfrm>
            <a:off x="534432" y="1404548"/>
            <a:ext cx="9619774" cy="875695"/>
          </a:xfrm>
          <a:prstGeom prst="rect">
            <a:avLst/>
          </a:prstGeom>
        </p:spPr>
        <p:txBody>
          <a:bodyPr/>
          <a:lstStyle>
            <a:lvl1pPr defTabSz="621791">
              <a:defRPr sz="21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sz="2400" b="0">
                <a:solidFill>
                  <a:srgbClr val="4CAF90"/>
                </a:solidFill>
              </a:rPr>
              <a:t>Мошенничество</a:t>
            </a:r>
            <a:r>
              <a:rPr sz="2400" b="0">
                <a:solidFill>
                  <a:srgbClr val="4CAF90"/>
                </a:solidFill>
              </a:rPr>
              <a:t> </a:t>
            </a:r>
            <a:r>
              <a:rPr lang="ru-RU" sz="2400" b="0">
                <a:solidFill>
                  <a:srgbClr val="4CAF90"/>
                </a:solidFill>
              </a:rPr>
              <a:t>с помощью телефона</a:t>
            </a:r>
            <a:endParaRPr sz="2400" b="0">
              <a:solidFill>
                <a:srgbClr val="4CAF90"/>
              </a:solidFill>
            </a:endParaRPr>
          </a:p>
        </p:txBody>
      </p:sp>
      <p:sp>
        <p:nvSpPr>
          <p:cNvPr id="241" name="Shape 241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22</a:t>
            </a:fld>
            <a:endParaRPr/>
          </a:p>
        </p:txBody>
      </p:sp>
      <p:sp>
        <p:nvSpPr>
          <p:cNvPr id="242" name="Shape 242"/>
          <p:cNvSpPr/>
          <p:nvPr/>
        </p:nvSpPr>
        <p:spPr>
          <a:xfrm>
            <a:off x="1930575" y="5887134"/>
            <a:ext cx="6170082" cy="976545"/>
          </a:xfrm>
          <a:prstGeom prst="rect">
            <a:avLst/>
          </a:prstGeom>
          <a:ln w="12700">
            <a:solidFill>
              <a:srgbClr val="0EBACE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>
            <a:lvl1pPr algn="ctr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323"/>
              <a:t>Банки и платежные системы никогда не присылают писем и не звонят на телефоны своих клиентов с просьбой предоставить им данные счетов. Если такая ситуация произойдет, вас попросят приехать в банк лично.</a:t>
            </a:r>
          </a:p>
        </p:txBody>
      </p:sp>
      <p:sp>
        <p:nvSpPr>
          <p:cNvPr id="243" name="Shape 243"/>
          <p:cNvSpPr/>
          <p:nvPr/>
        </p:nvSpPr>
        <p:spPr>
          <a:xfrm>
            <a:off x="4364989" y="2376776"/>
            <a:ext cx="4214373" cy="3419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/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Разновидностью</a:t>
            </a:r>
            <a:r>
              <a:rPr sz="1323"/>
              <a:t> </a:t>
            </a:r>
            <a:r>
              <a:rPr sz="1323" err="1"/>
              <a:t>фишинга</a:t>
            </a:r>
            <a:r>
              <a:rPr sz="1323"/>
              <a:t> </a:t>
            </a:r>
            <a:r>
              <a:rPr sz="1323" err="1"/>
              <a:t>являются</a:t>
            </a:r>
            <a:r>
              <a:rPr sz="1323"/>
              <a:t> </a:t>
            </a:r>
            <a:r>
              <a:rPr sz="1323" err="1"/>
              <a:t>звонки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сотовые</a:t>
            </a:r>
            <a:r>
              <a:rPr sz="1323"/>
              <a:t> </a:t>
            </a:r>
            <a:r>
              <a:rPr sz="1323" err="1"/>
              <a:t>телефоны</a:t>
            </a:r>
            <a:r>
              <a:rPr sz="1323"/>
              <a:t> </a:t>
            </a:r>
            <a:r>
              <a:rPr sz="1323" err="1"/>
              <a:t>граждан</a:t>
            </a:r>
            <a:r>
              <a:rPr sz="1323"/>
              <a:t> </a:t>
            </a:r>
            <a:r>
              <a:rPr sz="1323" err="1"/>
              <a:t>от</a:t>
            </a:r>
            <a:r>
              <a:rPr sz="1323"/>
              <a:t> «</a:t>
            </a:r>
            <a:r>
              <a:rPr sz="1323" err="1"/>
              <a:t>представителей</a:t>
            </a:r>
            <a:r>
              <a:rPr sz="1323"/>
              <a:t>» </a:t>
            </a:r>
            <a:r>
              <a:rPr sz="1323" err="1"/>
              <a:t>банка</a:t>
            </a:r>
            <a:r>
              <a:rPr sz="1323"/>
              <a:t> с </a:t>
            </a:r>
            <a:r>
              <a:rPr sz="1323" err="1"/>
              <a:t>просьбой</a:t>
            </a:r>
            <a:r>
              <a:rPr sz="1323"/>
              <a:t> </a:t>
            </a:r>
            <a:r>
              <a:rPr sz="1323" err="1"/>
              <a:t>погасить</a:t>
            </a:r>
            <a:r>
              <a:rPr sz="1323"/>
              <a:t> </a:t>
            </a:r>
            <a:r>
              <a:rPr sz="1323" err="1"/>
              <a:t>задолженность</a:t>
            </a:r>
            <a:r>
              <a:rPr sz="1323"/>
              <a:t> </a:t>
            </a:r>
            <a:r>
              <a:rPr sz="1323" err="1"/>
              <a:t>по</a:t>
            </a:r>
            <a:r>
              <a:rPr sz="1323"/>
              <a:t> </a:t>
            </a:r>
            <a:r>
              <a:rPr sz="1323" err="1"/>
              <a:t>кредиту</a:t>
            </a:r>
            <a:r>
              <a:rPr sz="1323"/>
              <a:t>. </a:t>
            </a:r>
          </a:p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Когда</a:t>
            </a:r>
            <a:r>
              <a:rPr sz="1323"/>
              <a:t> </a:t>
            </a:r>
            <a:r>
              <a:rPr sz="1323" err="1"/>
              <a:t>гражданин</a:t>
            </a:r>
            <a:r>
              <a:rPr sz="1323"/>
              <a:t> </a:t>
            </a:r>
            <a:r>
              <a:rPr sz="1323" err="1"/>
              <a:t>сообщает</a:t>
            </a:r>
            <a:r>
              <a:rPr sz="1323"/>
              <a:t>, </a:t>
            </a:r>
            <a:r>
              <a:rPr sz="1323" err="1"/>
              <a:t>что</a:t>
            </a:r>
            <a:r>
              <a:rPr sz="1323"/>
              <a:t> </a:t>
            </a:r>
            <a:r>
              <a:rPr sz="1323" err="1"/>
              <a:t>кредит</a:t>
            </a:r>
            <a:r>
              <a:rPr sz="1323"/>
              <a:t> </a:t>
            </a:r>
            <a:r>
              <a:rPr sz="1323" err="1"/>
              <a:t>он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брал</a:t>
            </a:r>
            <a:r>
              <a:rPr sz="1323"/>
              <a:t>, </a:t>
            </a:r>
            <a:r>
              <a:rPr sz="1323" err="1"/>
              <a:t>ему</a:t>
            </a:r>
            <a:r>
              <a:rPr sz="1323"/>
              <a:t> </a:t>
            </a:r>
            <a:r>
              <a:rPr sz="1323" err="1"/>
              <a:t>предлагается</a:t>
            </a:r>
            <a:r>
              <a:rPr sz="1323"/>
              <a:t> </a:t>
            </a:r>
            <a:r>
              <a:rPr sz="1323" err="1"/>
              <a:t>уточнить</a:t>
            </a:r>
            <a:r>
              <a:rPr sz="1323"/>
              <a:t> </a:t>
            </a:r>
            <a:r>
              <a:rPr sz="1323" err="1"/>
              <a:t>данные</a:t>
            </a:r>
            <a:r>
              <a:rPr sz="1323"/>
              <a:t> </a:t>
            </a:r>
            <a:r>
              <a:rPr sz="1323" err="1"/>
              <a:t>его</a:t>
            </a:r>
            <a:r>
              <a:rPr sz="1323"/>
              <a:t> </a:t>
            </a:r>
            <a:r>
              <a:rPr sz="1323" err="1"/>
              <a:t>пластиковой</a:t>
            </a:r>
            <a:r>
              <a:rPr sz="1323"/>
              <a:t> </a:t>
            </a:r>
            <a:r>
              <a:rPr sz="1323" err="1"/>
              <a:t>карты</a:t>
            </a:r>
            <a:r>
              <a:rPr sz="1323"/>
              <a:t>. </a:t>
            </a:r>
          </a:p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В </a:t>
            </a:r>
            <a:r>
              <a:rPr sz="1323" err="1"/>
              <a:t>дальнейшем</a:t>
            </a:r>
            <a:r>
              <a:rPr sz="1323"/>
              <a:t> </a:t>
            </a:r>
            <a:r>
              <a:rPr sz="1323" err="1"/>
              <a:t>указанная</a:t>
            </a:r>
            <a:r>
              <a:rPr sz="1323"/>
              <a:t> </a:t>
            </a:r>
            <a:r>
              <a:rPr sz="1323" err="1"/>
              <a:t>информация</a:t>
            </a:r>
            <a:r>
              <a:rPr sz="1323"/>
              <a:t> </a:t>
            </a:r>
            <a:r>
              <a:rPr sz="1323" err="1"/>
              <a:t>используется</a:t>
            </a:r>
            <a:r>
              <a:rPr sz="1323"/>
              <a:t> </a:t>
            </a:r>
            <a:r>
              <a:rPr sz="1323" err="1"/>
              <a:t>для</a:t>
            </a:r>
            <a:r>
              <a:rPr sz="1323"/>
              <a:t> </a:t>
            </a:r>
            <a:r>
              <a:rPr sz="1323" err="1"/>
              <a:t>инициирования</a:t>
            </a:r>
            <a:r>
              <a:rPr sz="1323"/>
              <a:t> </a:t>
            </a:r>
            <a:r>
              <a:rPr sz="1323" err="1"/>
              <a:t>несанкционированных</a:t>
            </a:r>
            <a:r>
              <a:rPr sz="1323"/>
              <a:t> </a:t>
            </a:r>
            <a:r>
              <a:rPr sz="1323" err="1"/>
              <a:t>денежных</a:t>
            </a:r>
            <a:r>
              <a:rPr sz="1323"/>
              <a:t> </a:t>
            </a:r>
            <a:r>
              <a:rPr sz="1323" err="1"/>
              <a:t>переводов</a:t>
            </a:r>
            <a:r>
              <a:rPr sz="1323"/>
              <a:t> с </a:t>
            </a:r>
            <a:r>
              <a:rPr sz="1323" err="1"/>
              <a:t>карточного</a:t>
            </a:r>
            <a:r>
              <a:rPr sz="1323"/>
              <a:t> </a:t>
            </a:r>
            <a:r>
              <a:rPr sz="1323" err="1"/>
              <a:t>счета</a:t>
            </a:r>
            <a:r>
              <a:rPr sz="1323"/>
              <a:t> </a:t>
            </a:r>
            <a:r>
              <a:rPr sz="1323" err="1"/>
              <a:t>пользователя</a:t>
            </a:r>
            <a:r>
              <a:rPr sz="1323"/>
              <a:t>.</a:t>
            </a:r>
          </a:p>
        </p:txBody>
      </p:sp>
      <p:pic>
        <p:nvPicPr>
          <p:cNvPr id="244" name="image10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315775" y="2462734"/>
            <a:ext cx="2346704" cy="3066104"/>
          </a:xfrm>
          <a:prstGeom prst="rect">
            <a:avLst/>
          </a:prstGeom>
          <a:ln w="12700">
            <a:miter lim="400000"/>
          </a:ln>
          <a:effectLst>
            <a:outerShdw blurRad="50800" dist="63500" dir="2700000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val="3540111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/>
          </p:cNvSpPr>
          <p:nvPr>
            <p:ph type="title"/>
          </p:nvPr>
        </p:nvSpPr>
        <p:spPr>
          <a:xfrm>
            <a:off x="534432" y="1361850"/>
            <a:ext cx="9619774" cy="875695"/>
          </a:xfrm>
          <a:prstGeom prst="rect">
            <a:avLst/>
          </a:prstGeom>
        </p:spPr>
        <p:txBody>
          <a:bodyPr/>
          <a:lstStyle>
            <a:lvl1pPr defTabSz="822958">
              <a:defRPr sz="28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 err="1">
                <a:solidFill>
                  <a:srgbClr val="4CAF90"/>
                </a:solidFill>
              </a:rPr>
              <a:t>Вишинг</a:t>
            </a:r>
            <a:r>
              <a:t> </a:t>
            </a:r>
            <a:r>
              <a:rPr lang="ru-RU" b="0">
                <a:solidFill>
                  <a:srgbClr val="4CAF90"/>
                </a:solidFill>
              </a:rPr>
              <a:t>(голосовой </a:t>
            </a:r>
            <a:r>
              <a:rPr lang="ru-RU" b="0" err="1">
                <a:solidFill>
                  <a:srgbClr val="4CAF90"/>
                </a:solidFill>
              </a:rPr>
              <a:t>фишинг</a:t>
            </a:r>
            <a:r>
              <a:rPr lang="ru-RU" b="0">
                <a:solidFill>
                  <a:srgbClr val="4CAF90"/>
                </a:solidFill>
              </a:rPr>
              <a:t>)</a:t>
            </a:r>
            <a:endParaRPr b="0">
              <a:solidFill>
                <a:srgbClr val="4CAF90"/>
              </a:solidFill>
            </a:endParaRPr>
          </a:p>
        </p:txBody>
      </p:sp>
      <p:sp>
        <p:nvSpPr>
          <p:cNvPr id="252" name="Shape 25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23</a:t>
            </a:fld>
            <a:endParaRPr/>
          </a:p>
        </p:txBody>
      </p:sp>
      <p:sp>
        <p:nvSpPr>
          <p:cNvPr id="253" name="Shape 253"/>
          <p:cNvSpPr/>
          <p:nvPr/>
        </p:nvSpPr>
        <p:spPr>
          <a:xfrm>
            <a:off x="1382649" y="2376776"/>
            <a:ext cx="7196710" cy="671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323" err="1"/>
              <a:t>Новый</a:t>
            </a:r>
            <a:r>
              <a:rPr sz="1323"/>
              <a:t> </a:t>
            </a:r>
            <a:r>
              <a:rPr sz="1323" err="1"/>
              <a:t>вид</a:t>
            </a:r>
            <a:r>
              <a:rPr sz="1323"/>
              <a:t> </a:t>
            </a:r>
            <a:r>
              <a:rPr sz="1323" err="1"/>
              <a:t>мошенничества</a:t>
            </a:r>
            <a:r>
              <a:rPr sz="1323"/>
              <a:t>, </a:t>
            </a:r>
            <a:r>
              <a:rPr sz="1323" err="1"/>
              <a:t>использующий</a:t>
            </a:r>
            <a:r>
              <a:rPr sz="1323"/>
              <a:t> </a:t>
            </a:r>
            <a:r>
              <a:rPr sz="1323" err="1"/>
              <a:t>технологию</a:t>
            </a:r>
            <a:r>
              <a:rPr sz="1323"/>
              <a:t>, </a:t>
            </a:r>
            <a:r>
              <a:rPr sz="1323" err="1"/>
              <a:t>позволяющую</a:t>
            </a:r>
            <a:r>
              <a:rPr sz="1323"/>
              <a:t> </a:t>
            </a:r>
            <a:r>
              <a:rPr sz="1323" err="1"/>
              <a:t>автоматически</a:t>
            </a:r>
            <a:r>
              <a:rPr sz="1323"/>
              <a:t> </a:t>
            </a:r>
            <a:r>
              <a:rPr sz="1323" err="1"/>
              <a:t>собирать</a:t>
            </a:r>
            <a:r>
              <a:rPr sz="1323"/>
              <a:t> </a:t>
            </a:r>
            <a:r>
              <a:rPr sz="1323" err="1"/>
              <a:t>информацию</a:t>
            </a:r>
            <a:r>
              <a:rPr sz="1323"/>
              <a:t>, </a:t>
            </a:r>
            <a:r>
              <a:rPr sz="1323" err="1"/>
              <a:t>такую</a:t>
            </a:r>
            <a:r>
              <a:rPr sz="1323"/>
              <a:t>, </a:t>
            </a:r>
            <a:r>
              <a:rPr sz="1323" err="1"/>
              <a:t>как</a:t>
            </a:r>
            <a:r>
              <a:rPr sz="1323"/>
              <a:t> </a:t>
            </a:r>
            <a:r>
              <a:rPr sz="1323" err="1"/>
              <a:t>номера</a:t>
            </a:r>
            <a:r>
              <a:rPr sz="1323"/>
              <a:t> </a:t>
            </a:r>
            <a:r>
              <a:rPr sz="1323" err="1"/>
              <a:t>карт</a:t>
            </a:r>
            <a:r>
              <a:rPr sz="1323"/>
              <a:t> и </a:t>
            </a:r>
            <a:r>
              <a:rPr sz="1323" err="1"/>
              <a:t>счетов</a:t>
            </a:r>
            <a:r>
              <a:rPr sz="1323"/>
              <a:t>.</a:t>
            </a:r>
          </a:p>
        </p:txBody>
      </p:sp>
      <p:sp>
        <p:nvSpPr>
          <p:cNvPr id="254" name="Shape 254"/>
          <p:cNvSpPr/>
          <p:nvPr/>
        </p:nvSpPr>
        <p:spPr>
          <a:xfrm>
            <a:off x="1399484" y="3233133"/>
            <a:ext cx="7889671" cy="3555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/>
          <a:p>
            <a:pPr defTabSz="504200">
              <a:defRPr sz="1300" b="1">
                <a:solidFill>
                  <a:srgbClr val="37403B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434"/>
              <a:t>Мошенники моделируют звонок автоинформатора, получив который держатель получает следующую информацию:</a:t>
            </a:r>
          </a:p>
          <a:p>
            <a:pPr algn="just">
              <a:lnSpc>
                <a:spcPct val="150000"/>
              </a:lnSpc>
              <a:defRPr sz="1200" b="1">
                <a:solidFill>
                  <a:srgbClr val="0EBACE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1323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Автоответчик предупреждает потребителя, что с его картой производятся мошеннические действия, и дает инструкции — перезвонить по определенному номеру. Злоумышленник, принимающий звонки по указанному автоответчиком номеру, представляется вымышленным именем от лица финансовой организации.</a:t>
            </a:r>
            <a:endParaRPr sz="1323">
              <a:solidFill>
                <a:srgbClr val="2F77BF"/>
              </a:solidFill>
            </a:endParaRP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Когда по этому номеру перезванивают, на другом конце провода отвечает типичный компьютерный голос, сообщающий, что человек должен пройти сверку данных и ввести 16-значный номер карты с клавиатуры телефона.</a:t>
            </a:r>
            <a:endParaRPr sz="1323">
              <a:solidFill>
                <a:srgbClr val="2F77BF"/>
              </a:solidFill>
            </a:endParaRP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Затем, используя этот звонок, можно собрать и дополнительную информацию, такую, как CVV-код, срок действия карты, дата рождения, номер банковского счета и т. п.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val="24917395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/>
          <p:nvPr/>
        </p:nvSpPr>
        <p:spPr>
          <a:xfrm>
            <a:off x="3781890" y="2920137"/>
            <a:ext cx="6112387" cy="264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417" tIns="50417" rIns="50417" bIns="50417">
            <a:spAutoFit/>
          </a:bodyPr>
          <a:lstStyle/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400" err="1"/>
              <a:t>Храните</a:t>
            </a:r>
            <a:r>
              <a:rPr sz="1400"/>
              <a:t> ПИН-</a:t>
            </a:r>
            <a:r>
              <a:rPr sz="1400" err="1"/>
              <a:t>код</a:t>
            </a:r>
            <a:r>
              <a:rPr sz="1400"/>
              <a:t> </a:t>
            </a:r>
            <a:r>
              <a:rPr sz="1400" err="1"/>
              <a:t>отдельно</a:t>
            </a:r>
            <a:r>
              <a:rPr sz="1400"/>
              <a:t> </a:t>
            </a:r>
            <a:r>
              <a:rPr sz="1400" err="1"/>
              <a:t>от</a:t>
            </a:r>
            <a:r>
              <a:rPr sz="1400"/>
              <a:t> </a:t>
            </a:r>
            <a:r>
              <a:rPr sz="1400" err="1"/>
              <a:t>карты</a:t>
            </a:r>
            <a:r>
              <a:rPr sz="1400"/>
              <a:t> и </a:t>
            </a:r>
            <a:r>
              <a:rPr sz="1400" err="1"/>
              <a:t>не</a:t>
            </a:r>
            <a:r>
              <a:rPr sz="1400"/>
              <a:t> </a:t>
            </a:r>
            <a:r>
              <a:rPr sz="1400" err="1"/>
              <a:t>пишите</a:t>
            </a:r>
            <a:r>
              <a:rPr sz="1400"/>
              <a:t> </a:t>
            </a:r>
            <a:r>
              <a:rPr sz="1400" err="1"/>
              <a:t>его</a:t>
            </a:r>
            <a:r>
              <a:rPr sz="1400"/>
              <a:t> </a:t>
            </a:r>
            <a:r>
              <a:rPr sz="1400" err="1"/>
              <a:t>на</a:t>
            </a:r>
            <a:r>
              <a:rPr sz="1400"/>
              <a:t> </a:t>
            </a:r>
            <a:r>
              <a:rPr sz="1400" err="1"/>
              <a:t>карте</a:t>
            </a:r>
            <a:r>
              <a:rPr sz="1400"/>
              <a:t>, </a:t>
            </a:r>
            <a:r>
              <a:rPr sz="1400" err="1"/>
              <a:t>не</a:t>
            </a:r>
            <a:r>
              <a:rPr sz="1400"/>
              <a:t> </a:t>
            </a:r>
            <a:r>
              <a:rPr sz="1400" err="1"/>
              <a:t>сообщайте</a:t>
            </a:r>
            <a:r>
              <a:rPr sz="1400"/>
              <a:t> </a:t>
            </a:r>
            <a:r>
              <a:rPr sz="1400" err="1"/>
              <a:t>никому</a:t>
            </a:r>
            <a:r>
              <a:rPr sz="1400"/>
              <a:t> и </a:t>
            </a:r>
            <a:r>
              <a:rPr sz="1400" err="1"/>
              <a:t>не</a:t>
            </a:r>
            <a:r>
              <a:rPr sz="1400"/>
              <a:t> </a:t>
            </a:r>
            <a:r>
              <a:rPr sz="1400" err="1"/>
              <a:t>вводите</a:t>
            </a:r>
            <a:r>
              <a:rPr sz="1400"/>
              <a:t> ПИН-</a:t>
            </a:r>
            <a:r>
              <a:rPr sz="1400" err="1"/>
              <a:t>код</a:t>
            </a:r>
            <a:r>
              <a:rPr sz="1400"/>
              <a:t> </a:t>
            </a:r>
            <a:r>
              <a:rPr sz="1400" err="1"/>
              <a:t>при</a:t>
            </a:r>
            <a:r>
              <a:rPr sz="1400"/>
              <a:t> </a:t>
            </a:r>
            <a:r>
              <a:rPr sz="1400" err="1"/>
              <a:t>работе</a:t>
            </a:r>
            <a:r>
              <a:rPr sz="1400"/>
              <a:t> в </a:t>
            </a:r>
            <a:r>
              <a:rPr sz="1400" err="1"/>
              <a:t>Интернете</a:t>
            </a:r>
            <a:r>
              <a:rPr sz="1400"/>
              <a:t>. </a:t>
            </a:r>
            <a:r>
              <a:rPr sz="1400" err="1"/>
              <a:t>При</a:t>
            </a:r>
            <a:r>
              <a:rPr sz="1400"/>
              <a:t> </a:t>
            </a:r>
            <a:r>
              <a:rPr sz="1400" err="1"/>
              <a:t>его</a:t>
            </a:r>
            <a:r>
              <a:rPr sz="1400"/>
              <a:t> </a:t>
            </a:r>
            <a:r>
              <a:rPr sz="1400" err="1"/>
              <a:t>потере</a:t>
            </a:r>
            <a:r>
              <a:rPr sz="1400"/>
              <a:t> </a:t>
            </a:r>
            <a:r>
              <a:rPr sz="1400" err="1"/>
              <a:t>или</a:t>
            </a:r>
            <a:r>
              <a:rPr sz="1400"/>
              <a:t> </a:t>
            </a:r>
            <a:r>
              <a:rPr sz="1400" err="1"/>
              <a:t>краже</a:t>
            </a:r>
            <a:r>
              <a:rPr sz="1400"/>
              <a:t> -</a:t>
            </a:r>
            <a:r>
              <a:rPr sz="1400" err="1"/>
              <a:t>заблокируйте</a:t>
            </a:r>
            <a:r>
              <a:rPr sz="1400"/>
              <a:t> </a:t>
            </a:r>
            <a:r>
              <a:rPr sz="1400" err="1"/>
              <a:t>карту</a:t>
            </a:r>
            <a:r>
              <a:rPr sz="1400"/>
              <a:t> 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400" err="1"/>
              <a:t>Сохраняйте</a:t>
            </a:r>
            <a:r>
              <a:rPr sz="1400"/>
              <a:t> </a:t>
            </a:r>
            <a:r>
              <a:rPr sz="1400" err="1"/>
              <a:t>все</a:t>
            </a:r>
            <a:r>
              <a:rPr sz="1400"/>
              <a:t> </a:t>
            </a:r>
            <a:r>
              <a:rPr sz="1400" err="1"/>
              <a:t>документы</a:t>
            </a:r>
            <a:r>
              <a:rPr sz="1400"/>
              <a:t> </a:t>
            </a:r>
            <a:r>
              <a:rPr sz="1400" err="1"/>
              <a:t>до</a:t>
            </a:r>
            <a:r>
              <a:rPr sz="1400"/>
              <a:t> </a:t>
            </a:r>
            <a:r>
              <a:rPr sz="1400" err="1"/>
              <a:t>окончания</a:t>
            </a:r>
            <a:r>
              <a:rPr sz="1400"/>
              <a:t> </a:t>
            </a:r>
            <a:r>
              <a:rPr sz="1400" err="1"/>
              <a:t>проверки</a:t>
            </a:r>
            <a:r>
              <a:rPr sz="1400"/>
              <a:t> </a:t>
            </a:r>
            <a:r>
              <a:rPr sz="1400" err="1"/>
              <a:t>правильности</a:t>
            </a:r>
            <a:r>
              <a:rPr sz="1400"/>
              <a:t> </a:t>
            </a:r>
            <a:r>
              <a:rPr sz="1400" err="1"/>
              <a:t>списанных</a:t>
            </a:r>
            <a:r>
              <a:rPr sz="1400"/>
              <a:t> </a:t>
            </a:r>
            <a:r>
              <a:rPr sz="1400" err="1"/>
              <a:t>сумм</a:t>
            </a:r>
            <a:endParaRPr sz="1400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400" err="1"/>
              <a:t>Сообщайте</a:t>
            </a:r>
            <a:r>
              <a:rPr sz="1400"/>
              <a:t> </a:t>
            </a:r>
            <a:r>
              <a:rPr sz="1400" err="1"/>
              <a:t>банку</a:t>
            </a:r>
            <a:r>
              <a:rPr sz="1400"/>
              <a:t> </a:t>
            </a:r>
            <a:r>
              <a:rPr sz="1400" err="1"/>
              <a:t>актуальные</a:t>
            </a:r>
            <a:r>
              <a:rPr sz="1400"/>
              <a:t> </a:t>
            </a:r>
            <a:r>
              <a:rPr sz="1400" err="1"/>
              <a:t>контактные</a:t>
            </a:r>
            <a:r>
              <a:rPr sz="1400"/>
              <a:t> </a:t>
            </a:r>
            <a:r>
              <a:rPr sz="1400" err="1"/>
              <a:t>данные</a:t>
            </a:r>
            <a:endParaRPr sz="1400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400" err="1"/>
              <a:t>Подключите</a:t>
            </a:r>
            <a:r>
              <a:rPr sz="1400"/>
              <a:t> </a:t>
            </a:r>
            <a:r>
              <a:rPr sz="1400" err="1"/>
              <a:t>услугу</a:t>
            </a:r>
            <a:r>
              <a:rPr sz="1400"/>
              <a:t> SMS- </a:t>
            </a:r>
            <a:r>
              <a:rPr sz="1400" err="1"/>
              <a:t>уведомлений</a:t>
            </a:r>
            <a:r>
              <a:rPr sz="1400"/>
              <a:t>, </a:t>
            </a:r>
            <a:r>
              <a:rPr sz="1400" err="1"/>
              <a:t>всегда</a:t>
            </a:r>
            <a:r>
              <a:rPr sz="1400"/>
              <a:t> </a:t>
            </a:r>
            <a:r>
              <a:rPr sz="1400" err="1"/>
              <a:t>имейте</a:t>
            </a:r>
            <a:r>
              <a:rPr sz="1400"/>
              <a:t> </a:t>
            </a:r>
            <a:r>
              <a:rPr sz="1400" err="1"/>
              <a:t>при</a:t>
            </a:r>
            <a:r>
              <a:rPr sz="1400"/>
              <a:t> </a:t>
            </a:r>
            <a:r>
              <a:rPr sz="1400" err="1"/>
              <a:t>себе</a:t>
            </a:r>
            <a:r>
              <a:rPr sz="1400"/>
              <a:t> </a:t>
            </a:r>
            <a:r>
              <a:rPr sz="1400" err="1"/>
              <a:t>телефон</a:t>
            </a:r>
            <a:r>
              <a:rPr sz="1400"/>
              <a:t> </a:t>
            </a:r>
            <a:r>
              <a:rPr sz="1400" err="1"/>
              <a:t>службы</a:t>
            </a:r>
            <a:r>
              <a:rPr sz="1400"/>
              <a:t> </a:t>
            </a:r>
            <a:r>
              <a:rPr sz="1400" err="1"/>
              <a:t>поддержки</a:t>
            </a:r>
            <a:endParaRPr sz="1400"/>
          </a:p>
        </p:txBody>
      </p:sp>
      <p:sp>
        <p:nvSpPr>
          <p:cNvPr id="262" name="Shape 262"/>
          <p:cNvSpPr>
            <a:spLocks noGrp="1"/>
          </p:cNvSpPr>
          <p:nvPr>
            <p:ph type="title"/>
          </p:nvPr>
        </p:nvSpPr>
        <p:spPr>
          <a:xfrm>
            <a:off x="534432" y="1236337"/>
            <a:ext cx="9619774" cy="875695"/>
          </a:xfrm>
          <a:prstGeom prst="rect">
            <a:avLst/>
          </a:prstGeom>
        </p:spPr>
        <p:txBody>
          <a:bodyPr/>
          <a:lstStyle>
            <a:lvl1pPr>
              <a:defRPr sz="29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Меры</a:t>
            </a:r>
            <a:r>
              <a:rPr b="0">
                <a:solidFill>
                  <a:srgbClr val="4CAF90"/>
                </a:solidFill>
              </a:rPr>
              <a:t> </a:t>
            </a:r>
            <a:r>
              <a:rPr lang="ru-RU" b="0">
                <a:solidFill>
                  <a:srgbClr val="4CAF90"/>
                </a:solidFill>
              </a:rPr>
              <a:t>безопасности</a:t>
            </a:r>
          </a:p>
        </p:txBody>
      </p:sp>
      <p:sp>
        <p:nvSpPr>
          <p:cNvPr id="263" name="Shape 26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24</a:t>
            </a:fld>
            <a:endParaRPr/>
          </a:p>
        </p:txBody>
      </p:sp>
      <p:pic>
        <p:nvPicPr>
          <p:cNvPr id="264" name="image11.png" descr="2016-10-11_14-42-09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005106" y="3577234"/>
            <a:ext cx="2459186" cy="2027422"/>
          </a:xfrm>
          <a:prstGeom prst="rect">
            <a:avLst/>
          </a:prstGeom>
          <a:ln w="12700">
            <a:miter lim="400000"/>
          </a:ln>
          <a:effectLst>
            <a:outerShdw blurRad="50800" dist="63500" dir="2700000" rotWithShape="0">
              <a:srgbClr val="000000">
                <a:alpha val="43000"/>
              </a:srgbClr>
            </a:outerShdw>
          </a:effectLst>
        </p:spPr>
      </p:pic>
      <p:sp>
        <p:nvSpPr>
          <p:cNvPr id="265" name="Shape 265"/>
          <p:cNvSpPr/>
          <p:nvPr/>
        </p:nvSpPr>
        <p:spPr>
          <a:xfrm>
            <a:off x="534432" y="1888167"/>
            <a:ext cx="9500521" cy="1018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417" tIns="50417" rIns="50417" bIns="50417">
            <a:spAutoFit/>
          </a:bodyPr>
          <a:lstStyle>
            <a:lvl1pPr algn="just">
              <a:lnSpc>
                <a:spcPct val="150000"/>
              </a:lnSpc>
              <a:defRPr sz="12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400" err="1"/>
              <a:t>Несмотря</a:t>
            </a:r>
            <a:r>
              <a:rPr sz="1400"/>
              <a:t> </a:t>
            </a:r>
            <a:r>
              <a:rPr sz="1400" err="1"/>
              <a:t>на</a:t>
            </a:r>
            <a:r>
              <a:rPr sz="1400"/>
              <a:t> </a:t>
            </a:r>
            <a:r>
              <a:rPr sz="1400" err="1"/>
              <a:t>все</a:t>
            </a:r>
            <a:r>
              <a:rPr sz="1400"/>
              <a:t> </a:t>
            </a:r>
            <a:r>
              <a:rPr sz="1400" err="1"/>
              <a:t>системы</a:t>
            </a:r>
            <a:r>
              <a:rPr sz="1400"/>
              <a:t> </a:t>
            </a:r>
            <a:r>
              <a:rPr sz="1400" err="1"/>
              <a:t>информационной</a:t>
            </a:r>
            <a:r>
              <a:rPr sz="1400"/>
              <a:t> </a:t>
            </a:r>
            <a:r>
              <a:rPr sz="1400" err="1"/>
              <a:t>безопасности</a:t>
            </a:r>
            <a:r>
              <a:rPr sz="1400"/>
              <a:t> </a:t>
            </a:r>
            <a:r>
              <a:rPr sz="1400" err="1"/>
              <a:t>банка</a:t>
            </a:r>
            <a:r>
              <a:rPr sz="1400"/>
              <a:t> в </a:t>
            </a:r>
            <a:r>
              <a:rPr sz="1400" err="1"/>
              <a:t>результате</a:t>
            </a:r>
            <a:r>
              <a:rPr sz="1400"/>
              <a:t> </a:t>
            </a:r>
            <a:r>
              <a:rPr sz="1400" err="1"/>
              <a:t>мошеннических</a:t>
            </a:r>
            <a:r>
              <a:rPr sz="1400"/>
              <a:t> </a:t>
            </a:r>
            <a:r>
              <a:rPr sz="1400" err="1"/>
              <a:t>операций</a:t>
            </a:r>
            <a:r>
              <a:rPr sz="1400"/>
              <a:t> с </a:t>
            </a:r>
            <a:r>
              <a:rPr sz="1400" err="1"/>
              <a:t>картами</a:t>
            </a:r>
            <a:r>
              <a:rPr sz="1400"/>
              <a:t> </a:t>
            </a:r>
            <a:r>
              <a:rPr sz="1400" err="1"/>
              <a:t>существует</a:t>
            </a:r>
            <a:r>
              <a:rPr sz="1400"/>
              <a:t> </a:t>
            </a:r>
            <a:r>
              <a:rPr sz="1400" err="1"/>
              <a:t>отличная</a:t>
            </a:r>
            <a:r>
              <a:rPr sz="1400"/>
              <a:t> </a:t>
            </a:r>
            <a:r>
              <a:rPr sz="1400" err="1"/>
              <a:t>от</a:t>
            </a:r>
            <a:r>
              <a:rPr sz="1400"/>
              <a:t> </a:t>
            </a:r>
            <a:r>
              <a:rPr sz="1400" err="1"/>
              <a:t>нуля</a:t>
            </a:r>
            <a:r>
              <a:rPr sz="1400"/>
              <a:t> </a:t>
            </a:r>
            <a:r>
              <a:rPr sz="1400" err="1"/>
              <a:t>вероятность</a:t>
            </a:r>
            <a:r>
              <a:rPr sz="1400"/>
              <a:t> </a:t>
            </a:r>
            <a:r>
              <a:rPr sz="1400" err="1"/>
              <a:t>хищения</a:t>
            </a:r>
            <a:r>
              <a:rPr sz="1400"/>
              <a:t> </a:t>
            </a:r>
            <a:r>
              <a:rPr sz="1400" err="1"/>
              <a:t>средств</a:t>
            </a:r>
            <a:r>
              <a:rPr sz="1400"/>
              <a:t> с </a:t>
            </a:r>
            <a:r>
              <a:rPr sz="1400" err="1"/>
              <a:t>вашей</a:t>
            </a:r>
            <a:r>
              <a:rPr sz="1400"/>
              <a:t> </a:t>
            </a:r>
            <a:r>
              <a:rPr sz="1400" err="1"/>
              <a:t>карты</a:t>
            </a:r>
            <a:r>
              <a:rPr sz="1400"/>
              <a:t>. </a:t>
            </a:r>
            <a:r>
              <a:rPr sz="1400" err="1"/>
              <a:t>Чтобы</a:t>
            </a:r>
            <a:r>
              <a:rPr sz="1400"/>
              <a:t> </a:t>
            </a:r>
            <a:r>
              <a:rPr sz="1400" err="1"/>
              <a:t>избежать</a:t>
            </a:r>
            <a:r>
              <a:rPr sz="1400"/>
              <a:t> </a:t>
            </a:r>
            <a:r>
              <a:rPr sz="1400" err="1"/>
              <a:t>исчезновения</a:t>
            </a:r>
            <a:r>
              <a:rPr sz="1400"/>
              <a:t> </a:t>
            </a:r>
            <a:r>
              <a:rPr sz="1400" err="1"/>
              <a:t>денег</a:t>
            </a:r>
            <a:r>
              <a:rPr sz="1400"/>
              <a:t>, </a:t>
            </a:r>
            <a:r>
              <a:rPr sz="1400" err="1"/>
              <a:t>соблюдайте</a:t>
            </a:r>
            <a:r>
              <a:rPr sz="1400"/>
              <a:t> </a:t>
            </a:r>
            <a:r>
              <a:rPr sz="1400" err="1"/>
              <a:t>правила</a:t>
            </a:r>
            <a:r>
              <a:rPr sz="1400"/>
              <a:t>, </a:t>
            </a:r>
            <a:r>
              <a:rPr sz="1400" err="1"/>
              <a:t>затрудняющие</a:t>
            </a:r>
            <a:r>
              <a:rPr sz="1400"/>
              <a:t> </a:t>
            </a:r>
            <a:r>
              <a:rPr sz="1400" err="1"/>
              <a:t>неправомерные</a:t>
            </a:r>
            <a:r>
              <a:rPr sz="1400"/>
              <a:t> </a:t>
            </a:r>
            <a:r>
              <a:rPr sz="1400" err="1"/>
              <a:t>операции</a:t>
            </a:r>
            <a:r>
              <a:rPr sz="1400"/>
              <a:t> с </a:t>
            </a:r>
            <a:r>
              <a:rPr sz="1400" err="1"/>
              <a:t>вашими</a:t>
            </a:r>
            <a:r>
              <a:rPr sz="1400"/>
              <a:t> </a:t>
            </a:r>
            <a:r>
              <a:rPr sz="1400" err="1"/>
              <a:t>финансами</a:t>
            </a:r>
            <a:r>
              <a:rPr sz="1400"/>
              <a:t>:</a:t>
            </a:r>
          </a:p>
        </p:txBody>
      </p:sp>
      <p:sp>
        <p:nvSpPr>
          <p:cNvPr id="266" name="Shape 266"/>
          <p:cNvSpPr/>
          <p:nvPr/>
        </p:nvSpPr>
        <p:spPr>
          <a:xfrm>
            <a:off x="977957" y="5824310"/>
            <a:ext cx="2459187" cy="712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 anchor="b">
            <a:spAutoFit/>
          </a:bodyPr>
          <a:lstStyle>
            <a:lvl1pPr algn="ctr">
              <a:defRPr sz="1200">
                <a:solidFill>
                  <a:srgbClr val="808080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323"/>
              <a:t>Структура мошенничества с банковскими картами в России. Всего 4,48 млрд. руб.</a:t>
            </a:r>
          </a:p>
        </p:txBody>
      </p:sp>
      <p:sp>
        <p:nvSpPr>
          <p:cNvPr id="267" name="Shape 267"/>
          <p:cNvSpPr/>
          <p:nvPr/>
        </p:nvSpPr>
        <p:spPr>
          <a:xfrm>
            <a:off x="3781889" y="5729555"/>
            <a:ext cx="5854479" cy="1394480"/>
          </a:xfrm>
          <a:prstGeom prst="rect">
            <a:avLst/>
          </a:prstGeom>
          <a:ln w="12700">
            <a:solidFill>
              <a:srgbClr val="0EBACE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417" tIns="50417" rIns="50417" bIns="50417">
            <a:spAutoFit/>
          </a:bodyPr>
          <a:lstStyle>
            <a:lvl1pPr algn="ctr">
              <a:lnSpc>
                <a:spcPct val="150000"/>
              </a:lnSpc>
              <a:defRPr sz="12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400"/>
              <a:t>В </a:t>
            </a:r>
            <a:r>
              <a:rPr sz="1400" err="1"/>
              <a:t>случае</a:t>
            </a:r>
            <a:r>
              <a:rPr sz="1400"/>
              <a:t> </a:t>
            </a:r>
            <a:r>
              <a:rPr sz="1400" err="1"/>
              <a:t>мошеннической</a:t>
            </a:r>
            <a:r>
              <a:rPr sz="1400"/>
              <a:t> </a:t>
            </a:r>
            <a:r>
              <a:rPr sz="1400" err="1"/>
              <a:t>или</a:t>
            </a:r>
            <a:r>
              <a:rPr sz="1400"/>
              <a:t> </a:t>
            </a:r>
            <a:r>
              <a:rPr sz="1400" err="1"/>
              <a:t>ошибочной</a:t>
            </a:r>
            <a:r>
              <a:rPr sz="1400"/>
              <a:t> </a:t>
            </a:r>
            <a:r>
              <a:rPr sz="1400" err="1"/>
              <a:t>операции</a:t>
            </a:r>
            <a:r>
              <a:rPr sz="1400"/>
              <a:t> </a:t>
            </a:r>
            <a:r>
              <a:rPr sz="1400" err="1"/>
              <a:t>по</a:t>
            </a:r>
            <a:r>
              <a:rPr sz="1400"/>
              <a:t> </a:t>
            </a:r>
            <a:r>
              <a:rPr sz="1400" err="1"/>
              <a:t>карте</a:t>
            </a:r>
            <a:r>
              <a:rPr sz="1400"/>
              <a:t> </a:t>
            </a:r>
            <a:r>
              <a:rPr sz="1400" err="1"/>
              <a:t>уведомите</a:t>
            </a:r>
            <a:r>
              <a:rPr sz="1400"/>
              <a:t> </a:t>
            </a:r>
            <a:r>
              <a:rPr sz="1400" err="1"/>
              <a:t>банк</a:t>
            </a:r>
            <a:r>
              <a:rPr sz="1400"/>
              <a:t> </a:t>
            </a:r>
            <a:r>
              <a:rPr sz="1400" err="1"/>
              <a:t>до</a:t>
            </a:r>
            <a:r>
              <a:rPr sz="1400"/>
              <a:t> </a:t>
            </a:r>
            <a:r>
              <a:rPr sz="1400" err="1"/>
              <a:t>конца</a:t>
            </a:r>
            <a:r>
              <a:rPr sz="1400"/>
              <a:t> </a:t>
            </a:r>
            <a:r>
              <a:rPr sz="1400" err="1"/>
              <a:t>следующего</a:t>
            </a:r>
            <a:r>
              <a:rPr sz="1400"/>
              <a:t> </a:t>
            </a:r>
            <a:r>
              <a:rPr sz="1400" err="1"/>
              <a:t>дня</a:t>
            </a:r>
            <a:r>
              <a:rPr sz="1400"/>
              <a:t>, </a:t>
            </a:r>
            <a:r>
              <a:rPr sz="1400" err="1"/>
              <a:t>чтобы</a:t>
            </a:r>
            <a:r>
              <a:rPr sz="1400"/>
              <a:t> </a:t>
            </a:r>
            <a:r>
              <a:rPr sz="1400" err="1"/>
              <a:t>сумма</a:t>
            </a:r>
            <a:r>
              <a:rPr sz="1400"/>
              <a:t> </a:t>
            </a:r>
            <a:r>
              <a:rPr sz="1400" err="1"/>
              <a:t>этой</a:t>
            </a:r>
            <a:r>
              <a:rPr sz="1400"/>
              <a:t> </a:t>
            </a:r>
            <a:r>
              <a:rPr sz="1400" err="1"/>
              <a:t>операции</a:t>
            </a:r>
            <a:r>
              <a:rPr sz="1400"/>
              <a:t> </a:t>
            </a:r>
            <a:r>
              <a:rPr sz="1400" err="1"/>
              <a:t>была</a:t>
            </a:r>
            <a:r>
              <a:rPr sz="1400"/>
              <a:t> </a:t>
            </a:r>
            <a:r>
              <a:rPr sz="1400" err="1"/>
              <a:t>полностью</a:t>
            </a:r>
            <a:r>
              <a:rPr sz="1400"/>
              <a:t> </a:t>
            </a:r>
            <a:r>
              <a:rPr sz="1400" err="1"/>
              <a:t>возмещена</a:t>
            </a:r>
            <a:r>
              <a:rPr sz="1400"/>
              <a:t> </a:t>
            </a:r>
            <a:r>
              <a:rPr sz="1400" err="1"/>
              <a:t>банком</a:t>
            </a:r>
            <a:r>
              <a:rPr sz="1400"/>
              <a:t>, </a:t>
            </a:r>
            <a:r>
              <a:rPr sz="1400" err="1"/>
              <a:t>иначе</a:t>
            </a:r>
            <a:r>
              <a:rPr sz="1400"/>
              <a:t> </a:t>
            </a:r>
            <a:r>
              <a:rPr sz="1400" err="1"/>
              <a:t>вернуть</a:t>
            </a:r>
            <a:r>
              <a:rPr sz="1400"/>
              <a:t> </a:t>
            </a:r>
            <a:r>
              <a:rPr sz="1400" err="1"/>
              <a:t>деньги</a:t>
            </a:r>
            <a:r>
              <a:rPr sz="1400"/>
              <a:t> </a:t>
            </a:r>
            <a:r>
              <a:rPr sz="1400" err="1"/>
              <a:t>будет</a:t>
            </a:r>
            <a:r>
              <a:rPr sz="1400"/>
              <a:t> </a:t>
            </a:r>
            <a:r>
              <a:rPr sz="1400" err="1"/>
              <a:t>гораздо</a:t>
            </a:r>
            <a:r>
              <a:rPr sz="1400"/>
              <a:t> </a:t>
            </a:r>
            <a:r>
              <a:rPr sz="1400" err="1"/>
              <a:t>сложнее</a:t>
            </a:r>
            <a:r>
              <a:rPr sz="140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val="22345711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roup 276"/>
          <p:cNvGrpSpPr/>
          <p:nvPr/>
        </p:nvGrpSpPr>
        <p:grpSpPr>
          <a:xfrm>
            <a:off x="1380824" y="2266873"/>
            <a:ext cx="7471155" cy="4742777"/>
            <a:chOff x="-1" y="0"/>
            <a:chExt cx="6774850" cy="4300754"/>
          </a:xfrm>
        </p:grpSpPr>
        <p:sp>
          <p:nvSpPr>
            <p:cNvPr id="274" name="Shape 274"/>
            <p:cNvSpPr/>
            <p:nvPr/>
          </p:nvSpPr>
          <p:spPr>
            <a:xfrm>
              <a:off x="-1" y="0"/>
              <a:ext cx="6774850" cy="4300754"/>
            </a:xfrm>
            <a:prstGeom prst="rect">
              <a:avLst/>
            </a:prstGeom>
            <a:noFill/>
            <a:ln w="15875" cap="flat">
              <a:solidFill>
                <a:srgbClr val="0EBACE"/>
              </a:solidFill>
              <a:prstDash val="solid"/>
              <a:round/>
            </a:ln>
            <a:effectLst/>
          </p:spPr>
          <p:txBody>
            <a:bodyPr wrap="square" lIns="50417" tIns="50417" rIns="50417" bIns="50417" numCol="1" anchor="t">
              <a:noAutofit/>
            </a:bodyPr>
            <a:lstStyle/>
            <a:p>
              <a:pPr marL="315125" indent="-315125" algn="just">
                <a:lnSpc>
                  <a:spcPct val="150000"/>
                </a:lnSpc>
                <a:defRPr sz="1200">
                  <a:solidFill>
                    <a:srgbClr val="4D4D4C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endParaRPr sz="1323"/>
            </a:p>
          </p:txBody>
        </p:sp>
        <p:sp>
          <p:nvSpPr>
            <p:cNvPr id="275" name="Shape 275"/>
            <p:cNvSpPr/>
            <p:nvPr/>
          </p:nvSpPr>
          <p:spPr>
            <a:xfrm>
              <a:off x="-1" y="0"/>
              <a:ext cx="6774850" cy="39318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417" tIns="50417" rIns="50417" bIns="50417" numCol="1" anchor="t">
              <a:spAutoFit/>
            </a:bodyPr>
            <a:lstStyle/>
            <a:p>
              <a:pPr marL="315125" indent="-315125" algn="just">
                <a:lnSpc>
                  <a:spcPct val="150000"/>
                </a:lnSpc>
                <a:buClr>
                  <a:srgbClr val="0EBACE"/>
                </a:buClr>
                <a:buSzPct val="100000"/>
                <a:buFont typeface="Lucida Grande"/>
                <a:buChar char="●"/>
                <a:defRPr sz="1200">
                  <a:solidFill>
                    <a:srgbClr val="4D4D4C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sz="1323" err="1"/>
                <a:t>Не</a:t>
              </a:r>
              <a:r>
                <a:rPr sz="1323"/>
                <a:t> </a:t>
              </a:r>
              <a:r>
                <a:rPr sz="1323" err="1"/>
                <a:t>превышайте</a:t>
              </a:r>
              <a:r>
                <a:rPr sz="1323"/>
                <a:t> </a:t>
              </a:r>
              <a:r>
                <a:rPr sz="1323" err="1"/>
                <a:t>лимит</a:t>
              </a:r>
              <a:r>
                <a:rPr sz="1323"/>
                <a:t> </a:t>
              </a:r>
              <a:r>
                <a:rPr sz="1323" err="1"/>
                <a:t>кредитования</a:t>
              </a:r>
              <a:r>
                <a:rPr sz="1323"/>
                <a:t> – </a:t>
              </a:r>
              <a:r>
                <a:rPr sz="1323" err="1"/>
                <a:t>это</a:t>
              </a:r>
              <a:r>
                <a:rPr sz="1323"/>
                <a:t> </a:t>
              </a:r>
              <a:r>
                <a:rPr sz="1323" err="1"/>
                <a:t>может</a:t>
              </a:r>
              <a:r>
                <a:rPr sz="1323"/>
                <a:t> </a:t>
              </a:r>
              <a:r>
                <a:rPr sz="1323" err="1"/>
                <a:t>приводить</a:t>
              </a:r>
              <a:r>
                <a:rPr sz="1323"/>
                <a:t> к </a:t>
              </a:r>
              <a:r>
                <a:rPr sz="1323" err="1"/>
                <a:t>блокированию</a:t>
              </a:r>
              <a:r>
                <a:rPr sz="1323"/>
                <a:t> </a:t>
              </a:r>
              <a:r>
                <a:rPr sz="1323" err="1"/>
                <a:t>карты</a:t>
              </a:r>
              <a:r>
                <a:rPr sz="1323"/>
                <a:t>, </a:t>
              </a:r>
              <a:r>
                <a:rPr sz="1323" err="1"/>
                <a:t>штрафам</a:t>
              </a:r>
              <a:r>
                <a:rPr sz="1323"/>
                <a:t> и </a:t>
              </a:r>
              <a:r>
                <a:rPr sz="1323" err="1"/>
                <a:t>комиссиям</a:t>
              </a:r>
              <a:endParaRPr sz="1323"/>
            </a:p>
            <a:p>
              <a:pPr marL="315125" indent="-315125" algn="just">
                <a:lnSpc>
                  <a:spcPct val="150000"/>
                </a:lnSpc>
                <a:buClr>
                  <a:srgbClr val="0EBACE"/>
                </a:buClr>
                <a:buSzPct val="100000"/>
                <a:buFont typeface="Lucida Grande"/>
                <a:buChar char="●"/>
                <a:defRPr sz="1200">
                  <a:solidFill>
                    <a:srgbClr val="4D4D4C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sz="1323" err="1"/>
                <a:t>Своевременно</a:t>
              </a:r>
              <a:r>
                <a:rPr sz="1323"/>
                <a:t> </a:t>
              </a:r>
              <a:r>
                <a:rPr sz="1323" err="1"/>
                <a:t>оплачивайте</a:t>
              </a:r>
              <a:r>
                <a:rPr sz="1323"/>
                <a:t> </a:t>
              </a:r>
              <a:r>
                <a:rPr sz="1323" err="1"/>
                <a:t>кредит</a:t>
              </a:r>
              <a:r>
                <a:rPr sz="1323"/>
                <a:t> – </a:t>
              </a:r>
              <a:r>
                <a:rPr sz="1323" err="1"/>
                <a:t>это</a:t>
              </a:r>
              <a:r>
                <a:rPr sz="1323"/>
                <a:t> </a:t>
              </a:r>
              <a:r>
                <a:rPr sz="1323" err="1"/>
                <a:t>обеспечит</a:t>
              </a:r>
              <a:r>
                <a:rPr sz="1323"/>
                <a:t> </a:t>
              </a:r>
              <a:r>
                <a:rPr sz="1323" err="1"/>
                <a:t>отличную</a:t>
              </a:r>
              <a:r>
                <a:rPr sz="1323"/>
                <a:t> </a:t>
              </a:r>
              <a:r>
                <a:rPr sz="1323" err="1"/>
                <a:t>кредитную</a:t>
              </a:r>
              <a:r>
                <a:rPr sz="1323"/>
                <a:t> </a:t>
              </a:r>
              <a:r>
                <a:rPr sz="1323" err="1"/>
                <a:t>историю</a:t>
              </a:r>
              <a:r>
                <a:rPr sz="1323"/>
                <a:t> и </a:t>
              </a:r>
              <a:r>
                <a:rPr sz="1323" err="1"/>
                <a:t>убережет</a:t>
              </a:r>
              <a:r>
                <a:rPr sz="1323"/>
                <a:t> </a:t>
              </a:r>
              <a:r>
                <a:rPr sz="1323" err="1"/>
                <a:t>от</a:t>
              </a:r>
              <a:r>
                <a:rPr sz="1323"/>
                <a:t> </a:t>
              </a:r>
              <a:r>
                <a:rPr sz="1323" err="1"/>
                <a:t>штрафов</a:t>
              </a:r>
              <a:endParaRPr sz="1323"/>
            </a:p>
            <a:p>
              <a:pPr marL="315125" indent="-315125" algn="just">
                <a:lnSpc>
                  <a:spcPct val="150000"/>
                </a:lnSpc>
                <a:buClr>
                  <a:srgbClr val="0EBACE"/>
                </a:buClr>
                <a:buSzPct val="100000"/>
                <a:buFont typeface="Lucida Grande"/>
                <a:buChar char="●"/>
                <a:defRPr sz="1200">
                  <a:solidFill>
                    <a:srgbClr val="4D4D4C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sz="1323" err="1"/>
                <a:t>Не</a:t>
              </a:r>
              <a:r>
                <a:rPr sz="1323"/>
                <a:t> </a:t>
              </a:r>
              <a:r>
                <a:rPr sz="1323" err="1"/>
                <a:t>допускайте</a:t>
              </a:r>
              <a:r>
                <a:rPr sz="1323"/>
                <a:t> </a:t>
              </a:r>
              <a:r>
                <a:rPr sz="1323" err="1"/>
                <a:t>потери</a:t>
              </a:r>
              <a:r>
                <a:rPr sz="1323"/>
                <a:t> </a:t>
              </a:r>
              <a:r>
                <a:rPr sz="1323" err="1"/>
                <a:t>карты</a:t>
              </a:r>
              <a:r>
                <a:rPr sz="1323"/>
                <a:t>, </a:t>
              </a:r>
              <a:r>
                <a:rPr sz="1323" err="1"/>
                <a:t>поломки</a:t>
              </a:r>
              <a:r>
                <a:rPr sz="1323"/>
                <a:t>, </a:t>
              </a:r>
              <a:r>
                <a:rPr sz="1323" err="1"/>
                <a:t>блокировки</a:t>
              </a:r>
              <a:r>
                <a:rPr sz="1323"/>
                <a:t> - </a:t>
              </a:r>
              <a:r>
                <a:rPr sz="1323" err="1"/>
                <a:t>перевыпуск</a:t>
              </a:r>
              <a:r>
                <a:rPr sz="1323"/>
                <a:t> </a:t>
              </a:r>
              <a:r>
                <a:rPr sz="1323" err="1"/>
                <a:t>карты</a:t>
              </a:r>
              <a:r>
                <a:rPr sz="1323"/>
                <a:t> </a:t>
              </a:r>
              <a:r>
                <a:rPr sz="1323" err="1"/>
                <a:t>может</a:t>
              </a:r>
              <a:r>
                <a:rPr sz="1323"/>
                <a:t> </a:t>
              </a:r>
              <a:r>
                <a:rPr sz="1323" err="1"/>
                <a:t>стоить</a:t>
              </a:r>
              <a:r>
                <a:rPr sz="1323"/>
                <a:t> </a:t>
              </a:r>
              <a:r>
                <a:rPr sz="1323" err="1"/>
                <a:t>дополнительных</a:t>
              </a:r>
              <a:r>
                <a:rPr sz="1323"/>
                <a:t> </a:t>
              </a:r>
              <a:r>
                <a:rPr sz="1323" err="1"/>
                <a:t>средств</a:t>
              </a:r>
              <a:endParaRPr sz="1323"/>
            </a:p>
            <a:p>
              <a:pPr marL="315125" indent="-315125" algn="just">
                <a:lnSpc>
                  <a:spcPct val="150000"/>
                </a:lnSpc>
                <a:buClr>
                  <a:srgbClr val="0EBACE"/>
                </a:buClr>
                <a:buSzPct val="100000"/>
                <a:buFont typeface="Lucida Grande"/>
                <a:buChar char="●"/>
                <a:defRPr sz="1200">
                  <a:solidFill>
                    <a:srgbClr val="4D4D4C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sz="1323" err="1"/>
                <a:t>Не</a:t>
              </a:r>
              <a:r>
                <a:rPr sz="1323"/>
                <a:t> </a:t>
              </a:r>
              <a:r>
                <a:rPr sz="1323" err="1"/>
                <a:t>снимайте</a:t>
              </a:r>
              <a:r>
                <a:rPr sz="1323"/>
                <a:t> с </a:t>
              </a:r>
              <a:r>
                <a:rPr sz="1323" err="1"/>
                <a:t>карты</a:t>
              </a:r>
              <a:r>
                <a:rPr sz="1323"/>
                <a:t> </a:t>
              </a:r>
              <a:r>
                <a:rPr sz="1323" err="1"/>
                <a:t>деньги</a:t>
              </a:r>
              <a:r>
                <a:rPr sz="1323"/>
                <a:t> </a:t>
              </a:r>
              <a:r>
                <a:rPr sz="1323" err="1"/>
                <a:t>полностью</a:t>
              </a:r>
              <a:r>
                <a:rPr sz="1323"/>
                <a:t> – </a:t>
              </a:r>
              <a:r>
                <a:rPr sz="1323" err="1"/>
                <a:t>оставьте</a:t>
              </a:r>
              <a:r>
                <a:rPr sz="1323"/>
                <a:t> </a:t>
              </a:r>
              <a:r>
                <a:rPr sz="1323" err="1"/>
                <a:t>сумму</a:t>
              </a:r>
              <a:r>
                <a:rPr sz="1323"/>
                <a:t> </a:t>
              </a:r>
              <a:r>
                <a:rPr sz="1323" err="1"/>
                <a:t>для</a:t>
              </a:r>
              <a:r>
                <a:rPr sz="1323"/>
                <a:t> </a:t>
              </a:r>
              <a:r>
                <a:rPr sz="1323" err="1"/>
                <a:t>оплаты</a:t>
              </a:r>
              <a:r>
                <a:rPr sz="1323"/>
                <a:t> </a:t>
              </a:r>
              <a:r>
                <a:rPr sz="1323" err="1"/>
                <a:t>комиссий</a:t>
              </a:r>
              <a:r>
                <a:rPr sz="1323"/>
                <a:t> </a:t>
              </a:r>
              <a:r>
                <a:rPr sz="1323" err="1"/>
                <a:t>или</a:t>
              </a:r>
              <a:r>
                <a:rPr sz="1323"/>
                <a:t> </a:t>
              </a:r>
              <a:r>
                <a:rPr sz="1323" err="1"/>
                <a:t>автоматических</a:t>
              </a:r>
              <a:r>
                <a:rPr sz="1323"/>
                <a:t> </a:t>
              </a:r>
              <a:r>
                <a:rPr sz="1323" err="1"/>
                <a:t>платежей</a:t>
              </a:r>
              <a:r>
                <a:rPr sz="1323"/>
                <a:t>. В </a:t>
              </a:r>
              <a:r>
                <a:rPr sz="1323" err="1"/>
                <a:t>случае</a:t>
              </a:r>
              <a:r>
                <a:rPr sz="1323"/>
                <a:t> </a:t>
              </a:r>
              <a:r>
                <a:rPr sz="1323" err="1"/>
                <a:t>отсутствия</a:t>
              </a:r>
              <a:r>
                <a:rPr sz="1323"/>
                <a:t> </a:t>
              </a:r>
              <a:r>
                <a:rPr sz="1323" err="1"/>
                <a:t>суммы</a:t>
              </a:r>
              <a:r>
                <a:rPr sz="1323"/>
                <a:t> и </a:t>
              </a:r>
              <a:r>
                <a:rPr sz="1323" err="1"/>
                <a:t>если</a:t>
              </a:r>
              <a:r>
                <a:rPr sz="1323"/>
                <a:t> </a:t>
              </a:r>
              <a:r>
                <a:rPr sz="1323" err="1"/>
                <a:t>карта</a:t>
              </a:r>
              <a:r>
                <a:rPr sz="1323"/>
                <a:t> </a:t>
              </a:r>
              <a:r>
                <a:rPr sz="1323" err="1"/>
                <a:t>предусматривает</a:t>
              </a:r>
              <a:r>
                <a:rPr sz="1323"/>
                <a:t> </a:t>
              </a:r>
              <a:r>
                <a:rPr sz="1323" err="1"/>
                <a:t>овердрафт</a:t>
              </a:r>
              <a:r>
                <a:rPr sz="1323"/>
                <a:t>, </a:t>
              </a:r>
              <a:r>
                <a:rPr sz="1323" err="1"/>
                <a:t>банк</a:t>
              </a:r>
              <a:r>
                <a:rPr sz="1323"/>
                <a:t> </a:t>
              </a:r>
              <a:r>
                <a:rPr sz="1323" err="1"/>
                <a:t>совершит</a:t>
              </a:r>
              <a:r>
                <a:rPr sz="1323"/>
                <a:t> </a:t>
              </a:r>
              <a:r>
                <a:rPr sz="1323" err="1"/>
                <a:t>данный</a:t>
              </a:r>
              <a:r>
                <a:rPr sz="1323"/>
                <a:t> </a:t>
              </a:r>
              <a:r>
                <a:rPr sz="1323" err="1"/>
                <a:t>платеж</a:t>
              </a:r>
              <a:r>
                <a:rPr sz="1323"/>
                <a:t> </a:t>
              </a:r>
              <a:r>
                <a:rPr sz="1323" err="1"/>
                <a:t>за</a:t>
              </a:r>
              <a:r>
                <a:rPr sz="1323"/>
                <a:t> </a:t>
              </a:r>
              <a:r>
                <a:rPr sz="1323" err="1"/>
                <a:t>счет</a:t>
              </a:r>
              <a:r>
                <a:rPr sz="1323"/>
                <a:t> </a:t>
              </a:r>
              <a:r>
                <a:rPr sz="1323" err="1"/>
                <a:t>заемных</a:t>
              </a:r>
              <a:r>
                <a:rPr sz="1323"/>
                <a:t> </a:t>
              </a:r>
              <a:r>
                <a:rPr sz="1323" err="1"/>
                <a:t>средств</a:t>
              </a:r>
              <a:r>
                <a:rPr sz="1323"/>
                <a:t>.</a:t>
              </a:r>
            </a:p>
            <a:p>
              <a:pPr marL="315125" indent="-315125" algn="just">
                <a:lnSpc>
                  <a:spcPct val="150000"/>
                </a:lnSpc>
                <a:buClr>
                  <a:srgbClr val="0EBACE"/>
                </a:buClr>
                <a:buSzPct val="100000"/>
                <a:buFont typeface="Lucida Grande"/>
                <a:buChar char="●"/>
                <a:defRPr sz="1200">
                  <a:solidFill>
                    <a:srgbClr val="4D4D4C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sz="1323" err="1"/>
                <a:t>Если</a:t>
              </a:r>
              <a:r>
                <a:rPr sz="1323"/>
                <a:t> </a:t>
              </a:r>
              <a:r>
                <a:rPr sz="1323" err="1"/>
                <a:t>сменили</a:t>
              </a:r>
              <a:r>
                <a:rPr sz="1323"/>
                <a:t> </a:t>
              </a:r>
              <a:r>
                <a:rPr sz="1323" err="1"/>
                <a:t>место</a:t>
              </a:r>
              <a:r>
                <a:rPr sz="1323"/>
                <a:t> </a:t>
              </a:r>
              <a:r>
                <a:rPr sz="1323" err="1"/>
                <a:t>работы</a:t>
              </a:r>
              <a:r>
                <a:rPr sz="1323"/>
                <a:t> </a:t>
              </a:r>
              <a:r>
                <a:rPr sz="1323" err="1"/>
                <a:t>уточните</a:t>
              </a:r>
              <a:r>
                <a:rPr sz="1323"/>
                <a:t> </a:t>
              </a:r>
              <a:r>
                <a:rPr sz="1323" err="1"/>
                <a:t>актуальные</a:t>
              </a:r>
              <a:r>
                <a:rPr sz="1323"/>
                <a:t> </a:t>
              </a:r>
              <a:r>
                <a:rPr sz="1323" err="1"/>
                <a:t>для</a:t>
              </a:r>
              <a:r>
                <a:rPr sz="1323"/>
                <a:t> </a:t>
              </a:r>
              <a:r>
                <a:rPr sz="1323" err="1"/>
                <a:t>вас</a:t>
              </a:r>
              <a:r>
                <a:rPr sz="1323"/>
                <a:t> </a:t>
              </a:r>
              <a:r>
                <a:rPr sz="1323" err="1"/>
                <a:t>тарифы</a:t>
              </a:r>
              <a:r>
                <a:rPr sz="1323"/>
                <a:t> </a:t>
              </a:r>
              <a:r>
                <a:rPr sz="1323" err="1"/>
                <a:t>по</a:t>
              </a:r>
              <a:r>
                <a:rPr sz="1323"/>
                <a:t> </a:t>
              </a:r>
              <a:r>
                <a:rPr sz="1323" err="1"/>
                <a:t>зарплатной</a:t>
              </a:r>
              <a:r>
                <a:rPr sz="1323"/>
                <a:t> </a:t>
              </a:r>
              <a:r>
                <a:rPr sz="1323" err="1"/>
                <a:t>карте</a:t>
              </a:r>
              <a:endParaRPr sz="4852">
                <a:latin typeface="Calibri Light"/>
                <a:ea typeface="Calibri Light"/>
                <a:cs typeface="Calibri Light"/>
                <a:sym typeface="Calibri Light"/>
              </a:endParaRPr>
            </a:p>
            <a:p>
              <a:pPr marL="315125" indent="-315125" algn="just">
                <a:lnSpc>
                  <a:spcPct val="150000"/>
                </a:lnSpc>
                <a:buClr>
                  <a:srgbClr val="0EBACE"/>
                </a:buClr>
                <a:buSzPct val="100000"/>
                <a:buFont typeface="Lucida Grande"/>
                <a:buChar char="●"/>
                <a:defRPr sz="1200">
                  <a:solidFill>
                    <a:srgbClr val="4D4D4C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sz="1323" err="1"/>
                <a:t>При</a:t>
              </a:r>
              <a:r>
                <a:rPr sz="1323"/>
                <a:t> </a:t>
              </a:r>
              <a:r>
                <a:rPr sz="1323" err="1"/>
                <a:t>использовании</a:t>
              </a:r>
              <a:r>
                <a:rPr sz="1323"/>
                <a:t> </a:t>
              </a:r>
              <a:r>
                <a:rPr sz="1323" err="1"/>
                <a:t>карты</a:t>
              </a:r>
              <a:r>
                <a:rPr sz="1323"/>
                <a:t> </a:t>
              </a:r>
              <a:r>
                <a:rPr sz="1323" err="1"/>
                <a:t>зарубежом</a:t>
              </a:r>
              <a:r>
                <a:rPr sz="1323"/>
                <a:t>, </a:t>
              </a:r>
              <a:r>
                <a:rPr sz="1323" err="1"/>
                <a:t>помните</a:t>
              </a:r>
              <a:r>
                <a:rPr sz="1323"/>
                <a:t> о </a:t>
              </a:r>
              <a:r>
                <a:rPr sz="1323" err="1"/>
                <a:t>курсовой</a:t>
              </a:r>
              <a:r>
                <a:rPr sz="1323"/>
                <a:t> </a:t>
              </a:r>
              <a:r>
                <a:rPr sz="1323" err="1"/>
                <a:t>разнице</a:t>
              </a:r>
              <a:r>
                <a:rPr sz="1323"/>
                <a:t>. </a:t>
              </a:r>
              <a:r>
                <a:rPr sz="1323" err="1"/>
                <a:t>Если</a:t>
              </a:r>
              <a:r>
                <a:rPr sz="1323"/>
                <a:t> </a:t>
              </a:r>
              <a:r>
                <a:rPr sz="1323" err="1"/>
                <a:t>карта</a:t>
              </a:r>
              <a:r>
                <a:rPr sz="1323"/>
                <a:t> </a:t>
              </a:r>
              <a:r>
                <a:rPr sz="1323" err="1"/>
                <a:t>привязана</a:t>
              </a:r>
              <a:r>
                <a:rPr sz="1323"/>
                <a:t> к </a:t>
              </a:r>
              <a:r>
                <a:rPr sz="1323" err="1"/>
                <a:t>рублевому</a:t>
              </a:r>
              <a:r>
                <a:rPr sz="1323"/>
                <a:t> </a:t>
              </a:r>
              <a:r>
                <a:rPr sz="1323" err="1"/>
                <a:t>счету</a:t>
              </a:r>
              <a:r>
                <a:rPr sz="1323"/>
                <a:t>, </a:t>
              </a:r>
              <a:r>
                <a:rPr sz="1323" err="1"/>
                <a:t>то</a:t>
              </a:r>
              <a:r>
                <a:rPr sz="1323"/>
                <a:t> </a:t>
              </a:r>
              <a:r>
                <a:rPr sz="1323" err="1"/>
                <a:t>при</a:t>
              </a:r>
              <a:r>
                <a:rPr sz="1323"/>
                <a:t> </a:t>
              </a:r>
              <a:r>
                <a:rPr sz="1323" err="1"/>
                <a:t>расчетах</a:t>
              </a:r>
              <a:r>
                <a:rPr sz="1323"/>
                <a:t> </a:t>
              </a:r>
              <a:r>
                <a:rPr sz="1323" err="1"/>
                <a:t>за</a:t>
              </a:r>
              <a:r>
                <a:rPr sz="1323"/>
                <a:t> </a:t>
              </a:r>
              <a:r>
                <a:rPr sz="1323" err="1"/>
                <a:t>границей</a:t>
              </a:r>
              <a:r>
                <a:rPr sz="1323"/>
                <a:t> </a:t>
              </a:r>
              <a:r>
                <a:rPr sz="1323" err="1"/>
                <a:t>банкоматы</a:t>
              </a:r>
              <a:r>
                <a:rPr sz="1323"/>
                <a:t> и </a:t>
              </a:r>
              <a:r>
                <a:rPr sz="1323" err="1"/>
                <a:t>платежные</a:t>
              </a:r>
              <a:r>
                <a:rPr sz="1323"/>
                <a:t> </a:t>
              </a:r>
              <a:r>
                <a:rPr sz="1323" err="1"/>
                <a:t>терминалы</a:t>
              </a:r>
              <a:r>
                <a:rPr sz="1323"/>
                <a:t> </a:t>
              </a:r>
              <a:r>
                <a:rPr sz="1323" err="1"/>
                <a:t>будут</a:t>
              </a:r>
              <a:r>
                <a:rPr sz="1323"/>
                <a:t> </a:t>
              </a:r>
              <a:r>
                <a:rPr sz="1323" err="1"/>
                <a:t>использовать</a:t>
              </a:r>
              <a:r>
                <a:rPr sz="1323"/>
                <a:t> </a:t>
              </a:r>
              <a:r>
                <a:rPr sz="1323" err="1"/>
                <a:t>один</a:t>
              </a:r>
              <a:r>
                <a:rPr sz="1323"/>
                <a:t> </a:t>
              </a:r>
              <a:r>
                <a:rPr sz="1323" err="1"/>
                <a:t>курс</a:t>
              </a:r>
              <a:r>
                <a:rPr sz="1323"/>
                <a:t>, а </a:t>
              </a:r>
              <a:r>
                <a:rPr sz="1323" err="1"/>
                <a:t>российский</a:t>
              </a:r>
              <a:r>
                <a:rPr sz="1323"/>
                <a:t> </a:t>
              </a:r>
              <a:r>
                <a:rPr sz="1323" err="1"/>
                <a:t>банк</a:t>
              </a:r>
              <a:r>
                <a:rPr sz="1323"/>
                <a:t> </a:t>
              </a:r>
              <a:r>
                <a:rPr sz="1323" err="1"/>
                <a:t>спишет</a:t>
              </a:r>
              <a:r>
                <a:rPr sz="1323"/>
                <a:t> </a:t>
              </a:r>
              <a:r>
                <a:rPr sz="1323" err="1"/>
                <a:t>деньги</a:t>
              </a:r>
              <a:r>
                <a:rPr sz="1323"/>
                <a:t> </a:t>
              </a:r>
              <a:r>
                <a:rPr sz="1323" err="1"/>
                <a:t>со</a:t>
              </a:r>
              <a:r>
                <a:rPr sz="1323"/>
                <a:t> </a:t>
              </a:r>
              <a:r>
                <a:rPr sz="1323" err="1"/>
                <a:t>счета</a:t>
              </a:r>
              <a:r>
                <a:rPr sz="1323"/>
                <a:t>, </a:t>
              </a:r>
              <a:r>
                <a:rPr sz="1323" err="1"/>
                <a:t>применяя</a:t>
              </a:r>
              <a:r>
                <a:rPr sz="1323"/>
                <a:t> </a:t>
              </a:r>
              <a:r>
                <a:rPr sz="1323" err="1"/>
                <a:t>другой</a:t>
              </a:r>
              <a:r>
                <a:rPr sz="1323"/>
                <a:t>, и </a:t>
              </a:r>
              <a:r>
                <a:rPr sz="1323" err="1"/>
                <a:t>может</a:t>
              </a:r>
              <a:r>
                <a:rPr sz="1323"/>
                <a:t> </a:t>
              </a:r>
              <a:r>
                <a:rPr sz="1323" err="1"/>
                <a:t>возникнуть</a:t>
              </a:r>
              <a:r>
                <a:rPr sz="1323"/>
                <a:t> </a:t>
              </a:r>
              <a:r>
                <a:rPr sz="1323" err="1"/>
                <a:t>нежелательный</a:t>
              </a:r>
              <a:r>
                <a:rPr sz="1323"/>
                <a:t> «</a:t>
              </a:r>
              <a:r>
                <a:rPr sz="1323" err="1"/>
                <a:t>технический</a:t>
              </a:r>
              <a:r>
                <a:rPr sz="1323"/>
                <a:t> </a:t>
              </a:r>
              <a:r>
                <a:rPr sz="1323" err="1"/>
                <a:t>овердрафт</a:t>
              </a:r>
              <a:r>
                <a:rPr sz="1323"/>
                <a:t>».</a:t>
              </a:r>
            </a:p>
          </p:txBody>
        </p:sp>
      </p:grpSp>
      <p:sp>
        <p:nvSpPr>
          <p:cNvPr id="277" name="Shape 277"/>
          <p:cNvSpPr>
            <a:spLocks noGrp="1"/>
          </p:cNvSpPr>
          <p:nvPr>
            <p:ph type="title"/>
          </p:nvPr>
        </p:nvSpPr>
        <p:spPr>
          <a:xfrm>
            <a:off x="534432" y="1252148"/>
            <a:ext cx="9619774" cy="875695"/>
          </a:xfrm>
          <a:prstGeom prst="rect">
            <a:avLst/>
          </a:prstGeom>
        </p:spPr>
        <p:txBody>
          <a:bodyPr/>
          <a:lstStyle>
            <a:lvl1pPr>
              <a:defRPr sz="29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При</a:t>
            </a:r>
            <a:r>
              <a:rPr b="0">
                <a:solidFill>
                  <a:srgbClr val="4CAF90"/>
                </a:solidFill>
              </a:rPr>
              <a:t> </a:t>
            </a:r>
            <a:r>
              <a:rPr lang="ru-RU" b="0">
                <a:solidFill>
                  <a:srgbClr val="4CAF90"/>
                </a:solidFill>
              </a:rPr>
              <a:t>расчете картами</a:t>
            </a:r>
            <a:endParaRPr b="0">
              <a:solidFill>
                <a:srgbClr val="4CAF90"/>
              </a:solidFill>
            </a:endParaRPr>
          </a:p>
        </p:txBody>
      </p:sp>
      <p:sp>
        <p:nvSpPr>
          <p:cNvPr id="278" name="Shape 278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25</a:t>
            </a:fld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val="14404486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9418600" y="7005138"/>
            <a:ext cx="796568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25" tIns="49750" rIns="99525" bIns="4975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300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 sz="130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pic>
        <p:nvPicPr>
          <p:cNvPr id="5" name="Picture 2" descr="D:\Documents\Учебные документы\2. Магистратура\2й курс\Педагогическая практика\Семинар №3\Мошенничество\sm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6638" y="5798534"/>
            <a:ext cx="2412000" cy="1609256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718502" y="1393371"/>
            <a:ext cx="85411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>
                <a:solidFill>
                  <a:srgbClr val="4CAF9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Социальная инженерия – как нами манипулируют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2994" y="2093888"/>
            <a:ext cx="8988206" cy="460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r>
              <a:rPr lang="ru-RU" sz="1400" b="1">
                <a:latin typeface="Tahoma" pitchFamily="34" charset="0"/>
                <a:ea typeface="Tahoma" pitchFamily="34" charset="0"/>
                <a:cs typeface="Tahoma" pitchFamily="34" charset="0"/>
              </a:rPr>
              <a:t>Приемы социальной инженерии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Предъявляется «приманка», формирующая положительные (выигрыш в лотерею, оплата выставленного вами на продажу товара), или негативные эмоции (претензия по неоплаченному налогу, взыскание по долгу </a:t>
            </a:r>
            <a:r>
              <a:rPr lang="ru-RU" sz="1400" err="1">
                <a:latin typeface="Tahoma" pitchFamily="34" charset="0"/>
                <a:ea typeface="Tahoma" pitchFamily="34" charset="0"/>
                <a:cs typeface="Tahoma" pitchFamily="34" charset="0"/>
              </a:rPr>
              <a:t>коллекторским</a:t>
            </a: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 агентством, несанкционированное списание средств со счета, блокировка карты).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Злоумышленник представляется сотрудником государственных органов, банка, страховой компании, электронного магазина и </a:t>
            </a:r>
            <a:r>
              <a:rPr lang="ru-RU" sz="1400" err="1">
                <a:latin typeface="Tahoma" pitchFamily="34" charset="0"/>
                <a:ea typeface="Tahoma" pitchFamily="34" charset="0"/>
                <a:cs typeface="Tahoma" pitchFamily="34" charset="0"/>
              </a:rPr>
              <a:t>т.д</a:t>
            </a:r>
            <a:endParaRPr lang="ru-RU" sz="140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Создается дефицит времени для принятия решения: «чтобы приз не ушел к другому, перезвонить или сообщить свои данные нужно в ближайшие пять минут», «чтобы избежать повестки суд, необходимо оплатить задолженность в течение 24 часов» и т.д. </a:t>
            </a:r>
          </a:p>
          <a:p>
            <a:pPr marL="457200" indent="-457200">
              <a:lnSpc>
                <a:spcPct val="150000"/>
              </a:lnSpc>
            </a:pPr>
            <a:r>
              <a:rPr lang="ru-RU" sz="1400" b="1">
                <a:latin typeface="Tahoma" pitchFamily="34" charset="0"/>
                <a:ea typeface="Tahoma" pitchFamily="34" charset="0"/>
                <a:cs typeface="Tahoma" pitchFamily="34" charset="0"/>
              </a:rPr>
              <a:t>Результат</a:t>
            </a:r>
          </a:p>
          <a:p>
            <a:pPr marL="457200" indent="-457200">
              <a:lnSpc>
                <a:spcPct val="150000"/>
              </a:lnSpc>
            </a:pP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В условиях необходимости быстрого реагирования наш мозг автоматически переводится в режим стресса. Мы следуем инструкциям мошенников</a:t>
            </a:r>
          </a:p>
          <a:p>
            <a:pPr marL="457200" indent="-45720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68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9418600" y="7005138"/>
            <a:ext cx="796568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25" tIns="49750" rIns="99525" bIns="4975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300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27</a:t>
            </a:fld>
            <a:endParaRPr sz="130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82770" y="1331816"/>
            <a:ext cx="77123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>
                <a:solidFill>
                  <a:srgbClr val="4CAF9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Социальная инженерия – что делать в ответ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9599" y="2124667"/>
            <a:ext cx="9355385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>
                <a:latin typeface="Tahoma" pitchFamily="34" charset="0"/>
                <a:ea typeface="Tahoma" pitchFamily="34" charset="0"/>
                <a:cs typeface="Tahoma" pitchFamily="34" charset="0"/>
              </a:rPr>
              <a:t>Во-первых</a:t>
            </a: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, необходимо осознать, что тебя ставят в условия немедленного принятия решения, и зажечь «красную лампочку». Покупки-продажи финансовых продуктов и услуг не должны совершаться в течение ближайших 5 минут. </a:t>
            </a:r>
          </a:p>
          <a:p>
            <a:pPr>
              <a:lnSpc>
                <a:spcPct val="150000"/>
              </a:lnSpc>
            </a:pPr>
            <a:endParaRPr lang="ru-RU" sz="1400" b="1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400" b="1">
                <a:latin typeface="Tahoma" pitchFamily="34" charset="0"/>
                <a:ea typeface="Tahoma" pitchFamily="34" charset="0"/>
                <a:cs typeface="Tahoma" pitchFamily="34" charset="0"/>
              </a:rPr>
              <a:t>Во-вторых</a:t>
            </a: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, необходимо любыми способами убрать влияние дефицита времени, взять паузу. Если собеседник говорит вам «Сейчас или никогда!», смотри пункт первый. </a:t>
            </a:r>
          </a:p>
          <a:p>
            <a:pPr>
              <a:lnSpc>
                <a:spcPct val="150000"/>
              </a:lnSpc>
            </a:pPr>
            <a:endParaRPr lang="ru-RU" sz="1400" b="1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400" b="1">
                <a:latin typeface="Tahoma" pitchFamily="34" charset="0"/>
                <a:ea typeface="Tahoma" pitchFamily="34" charset="0"/>
                <a:cs typeface="Tahoma" pitchFamily="34" charset="0"/>
              </a:rPr>
              <a:t>В-третьих</a:t>
            </a: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, успокоиться и трезво оценить ситуацию:</a:t>
            </a:r>
          </a:p>
          <a:p>
            <a:pPr>
              <a:lnSpc>
                <a:spcPct val="150000"/>
              </a:lnSpc>
            </a:pP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• медленно подышать – это один из способов снизить частоту пульса и перевести свой организм и мозг из режима быстрого реагирования в спокойный режим;</a:t>
            </a:r>
          </a:p>
          <a:p>
            <a:pPr>
              <a:lnSpc>
                <a:spcPct val="150000"/>
              </a:lnSpc>
            </a:pP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 • проверить информацию, которую вы успели получить от звонившего (посмотреть в сети Интернет информацию об аналогичных ситуациях или позвонить по официальному номеру в компанию от имени которой вас ожидают призы или угрозы; </a:t>
            </a:r>
          </a:p>
          <a:p>
            <a:pPr>
              <a:lnSpc>
                <a:spcPct val="150000"/>
              </a:lnSpc>
            </a:pP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• позвонить родным, другу, кому-то, кто мог бы посмотреть на ситуацию взглядом, не замутненным эмоциями, и указать вам на риск мошенничества.</a:t>
            </a:r>
          </a:p>
        </p:txBody>
      </p:sp>
    </p:spTree>
    <p:extLst>
      <p:ext uri="{BB962C8B-B14F-4D97-AF65-F5344CB8AC3E}">
        <p14:creationId xmlns:p14="http://schemas.microsoft.com/office/powerpoint/2010/main" val="41441260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звание 4"/>
          <p:cNvSpPr>
            <a:spLocks noGrp="1"/>
          </p:cNvSpPr>
          <p:nvPr>
            <p:ph type="title"/>
          </p:nvPr>
        </p:nvSpPr>
        <p:spPr>
          <a:xfrm>
            <a:off x="1091134" y="4305440"/>
            <a:ext cx="8966554" cy="1109129"/>
          </a:xfrm>
        </p:spPr>
        <p:txBody>
          <a:bodyPr>
            <a:normAutofit/>
          </a:bodyPr>
          <a:lstStyle/>
          <a:p>
            <a:pPr algn="ctr"/>
            <a:r>
              <a:rPr lang="ru-RU" sz="4852" b="0" cap="none">
                <a:ea typeface="Tahoma"/>
                <a:cs typeface="Tahoma"/>
                <a:sym typeface="Tahoma"/>
              </a:rPr>
              <a:t>Интернет-мошенничества</a:t>
            </a:r>
            <a:endParaRPr lang="ru-RU" sz="4852" b="0" cap="none">
              <a:ea typeface="Tahoma"/>
              <a:cs typeface="Tahoma"/>
              <a:sym typeface="Calibri"/>
            </a:endParaRPr>
          </a:p>
        </p:txBody>
      </p:sp>
      <p:pic>
        <p:nvPicPr>
          <p:cNvPr id="3" name="image2.png">
            <a:extLst>
              <a:ext uri="{FF2B5EF4-FFF2-40B4-BE49-F238E27FC236}">
                <a16:creationId xmlns:a16="http://schemas.microsoft.com/office/drawing/2014/main" id="{925A40B1-116C-460A-9691-0B739BC210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007361" y="1468822"/>
            <a:ext cx="5322154" cy="28366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096562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/>
        </p:nvSpPr>
        <p:spPr>
          <a:xfrm>
            <a:off x="825687" y="5336778"/>
            <a:ext cx="8379856" cy="1281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323"/>
              <a:t>Мошенничество в интернете включает в себя все существующие виды обмана, придуманные человечеством за всю историю его существования. Этот перечень обширен, поскольку мошенники по максимуму используют все преимущества интернет-коммуникаций: массовый охват, возможность выбора целевой группы, оперативность.</a:t>
            </a:r>
          </a:p>
        </p:txBody>
      </p:sp>
      <p:sp>
        <p:nvSpPr>
          <p:cNvPr id="292" name="Shape 292"/>
          <p:cNvSpPr>
            <a:spLocks noGrp="1"/>
          </p:cNvSpPr>
          <p:nvPr>
            <p:ph type="title"/>
          </p:nvPr>
        </p:nvSpPr>
        <p:spPr>
          <a:xfrm>
            <a:off x="509124" y="1350127"/>
            <a:ext cx="9619774" cy="875695"/>
          </a:xfrm>
          <a:prstGeom prst="rect">
            <a:avLst/>
          </a:prstGeom>
        </p:spPr>
        <p:txBody>
          <a:bodyPr/>
          <a:lstStyle>
            <a:lvl1pPr defTabSz="786383">
              <a:defRPr sz="27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Виды</a:t>
            </a:r>
            <a:r>
              <a:rPr b="0">
                <a:solidFill>
                  <a:srgbClr val="4CAF90"/>
                </a:solidFill>
              </a:rPr>
              <a:t> </a:t>
            </a:r>
            <a:r>
              <a:rPr lang="ru-RU" b="0">
                <a:solidFill>
                  <a:srgbClr val="4CAF90"/>
                </a:solidFill>
              </a:rPr>
              <a:t>интернет-мошенничеств</a:t>
            </a:r>
          </a:p>
        </p:txBody>
      </p:sp>
      <p:sp>
        <p:nvSpPr>
          <p:cNvPr id="293" name="Shape 29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29</a:t>
            </a:fld>
            <a:endParaRPr/>
          </a:p>
        </p:txBody>
      </p:sp>
      <p:pic>
        <p:nvPicPr>
          <p:cNvPr id="294" name="image12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664631" y="2618182"/>
            <a:ext cx="6701968" cy="221185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val="231467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/>
        </p:nvSpPr>
        <p:spPr>
          <a:xfrm>
            <a:off x="974682" y="1847727"/>
            <a:ext cx="8707082" cy="3992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/>
          <a:p>
            <a:pPr algn="ctr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400"/>
              <a:t>Вопросы финансов затрагивают </a:t>
            </a:r>
            <a:r>
              <a:rPr sz="1400" err="1"/>
              <a:t>все</a:t>
            </a:r>
            <a:r>
              <a:rPr sz="1400"/>
              <a:t> </a:t>
            </a:r>
            <a:r>
              <a:rPr sz="1400" err="1"/>
              <a:t>сферы</a:t>
            </a:r>
            <a:r>
              <a:rPr sz="1400"/>
              <a:t> </a:t>
            </a:r>
            <a:r>
              <a:rPr sz="1400" err="1"/>
              <a:t>жизни</a:t>
            </a:r>
            <a:r>
              <a:rPr sz="1400"/>
              <a:t> </a:t>
            </a:r>
            <a:r>
              <a:rPr sz="1400" err="1"/>
              <a:t>современного</a:t>
            </a:r>
            <a:r>
              <a:rPr sz="1400"/>
              <a:t> </a:t>
            </a:r>
            <a:r>
              <a:rPr sz="1400" err="1"/>
              <a:t>человека</a:t>
            </a:r>
            <a:r>
              <a:rPr sz="1400"/>
              <a:t>, </a:t>
            </a:r>
            <a:r>
              <a:rPr sz="1400" err="1"/>
              <a:t>а</a:t>
            </a:r>
            <a:r>
              <a:rPr sz="1400"/>
              <a:t>  </a:t>
            </a:r>
            <a:r>
              <a:rPr sz="1400" err="1"/>
              <a:t>финансовая</a:t>
            </a:r>
            <a:r>
              <a:rPr sz="1400"/>
              <a:t> </a:t>
            </a:r>
            <a:r>
              <a:rPr sz="1400" err="1"/>
              <a:t>грамотность</a:t>
            </a:r>
            <a:r>
              <a:rPr sz="1400"/>
              <a:t> </a:t>
            </a:r>
            <a:r>
              <a:rPr sz="1400" err="1"/>
              <a:t>стала</a:t>
            </a:r>
            <a:r>
              <a:rPr sz="1400"/>
              <a:t> </a:t>
            </a:r>
            <a:r>
              <a:rPr sz="1400" err="1"/>
              <a:t>необходимым</a:t>
            </a:r>
            <a:r>
              <a:rPr sz="1400"/>
              <a:t> </a:t>
            </a:r>
            <a:r>
              <a:rPr sz="1400" err="1"/>
              <a:t>жизненным</a:t>
            </a:r>
            <a:r>
              <a:rPr sz="1400"/>
              <a:t> </a:t>
            </a:r>
            <a:r>
              <a:rPr sz="1400" err="1"/>
              <a:t>навыком</a:t>
            </a:r>
            <a:r>
              <a:rPr sz="1400"/>
              <a:t>, </a:t>
            </a:r>
            <a:r>
              <a:rPr sz="1400" err="1"/>
              <a:t>как</a:t>
            </a:r>
            <a:r>
              <a:rPr sz="1400"/>
              <a:t> </a:t>
            </a:r>
            <a:r>
              <a:rPr sz="1400" err="1"/>
              <a:t>умение</a:t>
            </a:r>
            <a:r>
              <a:rPr sz="1400"/>
              <a:t> </a:t>
            </a:r>
            <a:r>
              <a:rPr sz="1400" err="1"/>
              <a:t>читать</a:t>
            </a:r>
            <a:r>
              <a:rPr sz="1400"/>
              <a:t> </a:t>
            </a:r>
            <a:r>
              <a:rPr sz="1400" err="1"/>
              <a:t>и</a:t>
            </a:r>
            <a:r>
              <a:rPr sz="1400"/>
              <a:t> </a:t>
            </a:r>
            <a:r>
              <a:rPr sz="1400" err="1"/>
              <a:t>писать</a:t>
            </a:r>
            <a:r>
              <a:rPr sz="1400"/>
              <a:t>. </a:t>
            </a:r>
            <a:r>
              <a:rPr sz="1400" err="1"/>
              <a:t>Финансово</a:t>
            </a:r>
            <a:r>
              <a:rPr sz="1400"/>
              <a:t> </a:t>
            </a:r>
            <a:r>
              <a:rPr sz="1400" err="1"/>
              <a:t>грамотный</a:t>
            </a:r>
            <a:r>
              <a:rPr sz="1400"/>
              <a:t> </a:t>
            </a:r>
            <a:r>
              <a:rPr sz="1400" err="1"/>
              <a:t>человек</a:t>
            </a:r>
            <a:r>
              <a:rPr sz="1400"/>
              <a:t> </a:t>
            </a:r>
            <a:r>
              <a:rPr sz="1400" err="1"/>
              <a:t>подсчитывает</a:t>
            </a:r>
            <a:r>
              <a:rPr sz="1400"/>
              <a:t> </a:t>
            </a:r>
            <a:r>
              <a:rPr sz="1400" err="1"/>
              <a:t>свои</a:t>
            </a:r>
            <a:r>
              <a:rPr sz="1400"/>
              <a:t> </a:t>
            </a:r>
            <a:r>
              <a:rPr sz="1400" err="1"/>
              <a:t>расходы</a:t>
            </a:r>
            <a:r>
              <a:rPr sz="1400"/>
              <a:t> </a:t>
            </a:r>
            <a:r>
              <a:rPr sz="1400" err="1"/>
              <a:t>и</a:t>
            </a:r>
            <a:r>
              <a:rPr sz="1400"/>
              <a:t> </a:t>
            </a:r>
            <a:r>
              <a:rPr sz="1400" err="1"/>
              <a:t>доходы</a:t>
            </a:r>
            <a:r>
              <a:rPr sz="1400"/>
              <a:t>, </a:t>
            </a:r>
            <a:r>
              <a:rPr sz="1400" err="1"/>
              <a:t>ведёт</a:t>
            </a:r>
            <a:r>
              <a:rPr sz="1400"/>
              <a:t> </a:t>
            </a:r>
            <a:r>
              <a:rPr sz="1400" err="1"/>
              <a:t>семейный</a:t>
            </a:r>
            <a:r>
              <a:rPr sz="1400"/>
              <a:t> </a:t>
            </a:r>
            <a:r>
              <a:rPr sz="1400" err="1"/>
              <a:t>или</a:t>
            </a:r>
            <a:r>
              <a:rPr sz="1400"/>
              <a:t> </a:t>
            </a:r>
            <a:r>
              <a:rPr sz="1400" err="1"/>
              <a:t>личный</a:t>
            </a:r>
            <a:r>
              <a:rPr sz="1400"/>
              <a:t> </a:t>
            </a:r>
            <a:r>
              <a:rPr sz="1400" err="1"/>
              <a:t>бюджет</a:t>
            </a:r>
            <a:r>
              <a:rPr sz="1400"/>
              <a:t>, </a:t>
            </a:r>
            <a:r>
              <a:rPr sz="1400" err="1"/>
              <a:t>не</a:t>
            </a:r>
            <a:r>
              <a:rPr sz="1400"/>
              <a:t> </a:t>
            </a:r>
            <a:r>
              <a:rPr sz="1400" err="1"/>
              <a:t>влезает</a:t>
            </a:r>
            <a:r>
              <a:rPr sz="1400"/>
              <a:t> </a:t>
            </a:r>
            <a:r>
              <a:rPr sz="1400" err="1"/>
              <a:t>в</a:t>
            </a:r>
            <a:r>
              <a:rPr sz="1400"/>
              <a:t> </a:t>
            </a:r>
            <a:r>
              <a:rPr sz="1400" err="1"/>
              <a:t>излишние</a:t>
            </a:r>
            <a:r>
              <a:rPr sz="1400"/>
              <a:t> </a:t>
            </a:r>
            <a:r>
              <a:rPr sz="1400" err="1"/>
              <a:t>долги</a:t>
            </a:r>
            <a:r>
              <a:rPr sz="1400"/>
              <a:t>, </a:t>
            </a:r>
            <a:r>
              <a:rPr sz="1400" err="1"/>
              <a:t>имеет</a:t>
            </a:r>
            <a:r>
              <a:rPr sz="1400"/>
              <a:t> </a:t>
            </a:r>
            <a:r>
              <a:rPr sz="1400" err="1"/>
              <a:t>финансовую</a:t>
            </a:r>
            <a:r>
              <a:rPr sz="1400"/>
              <a:t> «</a:t>
            </a:r>
            <a:r>
              <a:rPr sz="1400" err="1"/>
              <a:t>подушку</a:t>
            </a:r>
            <a:r>
              <a:rPr sz="1400"/>
              <a:t> </a:t>
            </a:r>
            <a:r>
              <a:rPr sz="1400" err="1"/>
              <a:t>безопасности</a:t>
            </a:r>
            <a:r>
              <a:rPr sz="1400"/>
              <a:t>». </a:t>
            </a:r>
            <a:r>
              <a:rPr sz="1400" err="1"/>
              <a:t>Финансовая</a:t>
            </a:r>
            <a:r>
              <a:rPr sz="1400"/>
              <a:t> </a:t>
            </a:r>
            <a:r>
              <a:rPr sz="1400" err="1"/>
              <a:t>грамотность</a:t>
            </a:r>
            <a:r>
              <a:rPr sz="1400"/>
              <a:t> </a:t>
            </a:r>
            <a:r>
              <a:rPr sz="1400" err="1"/>
              <a:t>дает</a:t>
            </a:r>
            <a:r>
              <a:rPr sz="1400"/>
              <a:t> </a:t>
            </a:r>
            <a:r>
              <a:rPr sz="1400" err="1"/>
              <a:t>возможность</a:t>
            </a:r>
            <a:r>
              <a:rPr sz="1400"/>
              <a:t> </a:t>
            </a:r>
            <a:r>
              <a:rPr sz="1400" err="1"/>
              <a:t>управлять</a:t>
            </a:r>
            <a:r>
              <a:rPr sz="1400"/>
              <a:t> </a:t>
            </a:r>
            <a:r>
              <a:rPr sz="1400" err="1"/>
              <a:t>своим</a:t>
            </a:r>
            <a:r>
              <a:rPr sz="1400"/>
              <a:t> </a:t>
            </a:r>
            <a:r>
              <a:rPr sz="1400" err="1"/>
              <a:t>финансовым</a:t>
            </a:r>
            <a:r>
              <a:rPr sz="1400"/>
              <a:t> </a:t>
            </a:r>
            <a:r>
              <a:rPr sz="1400" err="1"/>
              <a:t>благополучием</a:t>
            </a:r>
            <a:r>
              <a:rPr sz="1400"/>
              <a:t>, </a:t>
            </a:r>
            <a:r>
              <a:rPr sz="1400" err="1"/>
              <a:t>строить</a:t>
            </a:r>
            <a:r>
              <a:rPr sz="1400"/>
              <a:t> </a:t>
            </a:r>
            <a:r>
              <a:rPr sz="1400" err="1"/>
              <a:t>долгосрочные</a:t>
            </a:r>
            <a:r>
              <a:rPr sz="1400"/>
              <a:t> </a:t>
            </a:r>
            <a:r>
              <a:rPr sz="1400" err="1"/>
              <a:t>планы</a:t>
            </a:r>
            <a:r>
              <a:rPr sz="1400"/>
              <a:t> </a:t>
            </a:r>
            <a:r>
              <a:rPr sz="1400" err="1"/>
              <a:t>и</a:t>
            </a:r>
            <a:r>
              <a:rPr sz="1400"/>
              <a:t> </a:t>
            </a:r>
            <a:r>
              <a:rPr sz="1400" err="1"/>
              <a:t>добиваться</a:t>
            </a:r>
            <a:r>
              <a:rPr sz="1400"/>
              <a:t> </a:t>
            </a:r>
            <a:r>
              <a:rPr sz="1400" err="1"/>
              <a:t>успеха</a:t>
            </a:r>
            <a:r>
              <a:rPr sz="1400"/>
              <a:t>.</a:t>
            </a:r>
          </a:p>
          <a:p>
            <a:pPr algn="ctr">
              <a:lnSpc>
                <a:spcPct val="150000"/>
              </a:lnSpc>
              <a:defRPr sz="1200">
                <a:latin typeface="Calibri Light"/>
                <a:ea typeface="Calibri Light"/>
                <a:cs typeface="Calibri Light"/>
                <a:sym typeface="Calibri Light"/>
              </a:defRPr>
            </a:pPr>
            <a:endParaRPr sz="1600"/>
          </a:p>
          <a:p>
            <a:pPr algn="ctr">
              <a:lnSpc>
                <a:spcPct val="150000"/>
              </a:lnSpc>
              <a:defRPr sz="12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sz="1400" err="1"/>
              <a:t>Проект</a:t>
            </a:r>
            <a:r>
              <a:rPr sz="1400"/>
              <a:t>  «</a:t>
            </a:r>
            <a:r>
              <a:rPr sz="1400" err="1"/>
              <a:t>Содействие</a:t>
            </a:r>
            <a:r>
              <a:rPr sz="1400"/>
              <a:t> </a:t>
            </a:r>
            <a:r>
              <a:rPr sz="1400" err="1"/>
              <a:t>повышению</a:t>
            </a:r>
            <a:r>
              <a:rPr sz="1400"/>
              <a:t> </a:t>
            </a:r>
            <a:r>
              <a:rPr sz="1400" err="1"/>
              <a:t>уровня</a:t>
            </a:r>
            <a:r>
              <a:rPr sz="1400"/>
              <a:t> </a:t>
            </a:r>
            <a:r>
              <a:rPr sz="1400" err="1"/>
              <a:t>финансовой</a:t>
            </a:r>
            <a:r>
              <a:rPr sz="1400"/>
              <a:t> </a:t>
            </a:r>
            <a:r>
              <a:rPr sz="1400" err="1"/>
              <a:t>грамотности</a:t>
            </a:r>
            <a:r>
              <a:rPr sz="1400"/>
              <a:t> </a:t>
            </a:r>
            <a:r>
              <a:rPr sz="1400" err="1"/>
              <a:t>населения</a:t>
            </a:r>
            <a:r>
              <a:rPr sz="1400"/>
              <a:t> </a:t>
            </a:r>
            <a:r>
              <a:rPr sz="1400" err="1"/>
              <a:t>и</a:t>
            </a:r>
            <a:r>
              <a:rPr sz="1400"/>
              <a:t> </a:t>
            </a:r>
            <a:r>
              <a:rPr sz="1400" err="1"/>
              <a:t>развитию</a:t>
            </a:r>
            <a:r>
              <a:rPr sz="1400"/>
              <a:t> </a:t>
            </a:r>
            <a:r>
              <a:rPr sz="1400" err="1"/>
              <a:t>финансового</a:t>
            </a:r>
            <a:r>
              <a:rPr sz="1400"/>
              <a:t> </a:t>
            </a:r>
            <a:r>
              <a:rPr sz="1400" err="1"/>
              <a:t>образования</a:t>
            </a:r>
            <a:r>
              <a:rPr sz="1400"/>
              <a:t> </a:t>
            </a:r>
            <a:r>
              <a:rPr sz="1400" err="1"/>
              <a:t>в</a:t>
            </a:r>
            <a:r>
              <a:rPr sz="1400"/>
              <a:t> </a:t>
            </a:r>
            <a:r>
              <a:rPr sz="1400" err="1"/>
              <a:t>Российской</a:t>
            </a:r>
            <a:r>
              <a:rPr sz="1400"/>
              <a:t> </a:t>
            </a:r>
            <a:r>
              <a:rPr sz="1400" err="1"/>
              <a:t>Федерации</a:t>
            </a:r>
            <a:r>
              <a:rPr sz="1400"/>
              <a:t>» </a:t>
            </a:r>
            <a:r>
              <a:rPr sz="1400" err="1"/>
              <a:t>реализуется</a:t>
            </a:r>
            <a:r>
              <a:rPr sz="1400"/>
              <a:t> </a:t>
            </a:r>
            <a:r>
              <a:rPr sz="1400" err="1"/>
              <a:t>Министерством</a:t>
            </a:r>
            <a:r>
              <a:rPr sz="1400"/>
              <a:t> </a:t>
            </a:r>
            <a:r>
              <a:rPr sz="1400" err="1"/>
              <a:t>финансов</a:t>
            </a:r>
            <a:r>
              <a:rPr sz="1400"/>
              <a:t> </a:t>
            </a:r>
            <a:r>
              <a:rPr sz="1400" err="1"/>
              <a:t>Российской</a:t>
            </a:r>
            <a:r>
              <a:rPr sz="1400"/>
              <a:t> </a:t>
            </a:r>
            <a:r>
              <a:rPr sz="1400" err="1"/>
              <a:t>Федерации</a:t>
            </a:r>
            <a:r>
              <a:rPr sz="1400"/>
              <a:t> </a:t>
            </a:r>
            <a:r>
              <a:rPr sz="1400" err="1"/>
              <a:t>совместно</a:t>
            </a:r>
            <a:r>
              <a:rPr sz="1400"/>
              <a:t> </a:t>
            </a:r>
            <a:r>
              <a:rPr sz="1400" err="1"/>
              <a:t>с</a:t>
            </a:r>
            <a:r>
              <a:rPr sz="1400"/>
              <a:t> </a:t>
            </a:r>
            <a:r>
              <a:rPr sz="1400" err="1"/>
              <a:t>Всемирным</a:t>
            </a:r>
            <a:r>
              <a:rPr sz="1400"/>
              <a:t> </a:t>
            </a:r>
            <a:r>
              <a:rPr sz="1400" err="1"/>
              <a:t>банком</a:t>
            </a:r>
            <a:r>
              <a:rPr sz="1400"/>
              <a:t>.</a:t>
            </a:r>
          </a:p>
          <a:p>
            <a:pPr algn="ctr">
              <a:lnSpc>
                <a:spcPct val="150000"/>
              </a:lnSpc>
              <a:defRPr sz="12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sz="1400"/>
              <a:t> </a:t>
            </a:r>
          </a:p>
          <a:p>
            <a:pPr algn="ctr">
              <a:lnSpc>
                <a:spcPct val="150000"/>
              </a:lnSpc>
              <a:defRPr sz="12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sz="1400" err="1"/>
              <a:t>Цель</a:t>
            </a:r>
            <a:r>
              <a:rPr sz="1400"/>
              <a:t> - </a:t>
            </a:r>
            <a:r>
              <a:rPr sz="1400" err="1"/>
              <a:t>повышение</a:t>
            </a:r>
            <a:r>
              <a:rPr sz="1400"/>
              <a:t> </a:t>
            </a:r>
            <a:r>
              <a:rPr sz="1400" err="1"/>
              <a:t>финансовой</a:t>
            </a:r>
            <a:r>
              <a:rPr sz="1400"/>
              <a:t> </a:t>
            </a:r>
            <a:r>
              <a:rPr sz="1400" err="1"/>
              <a:t>грамотности</a:t>
            </a:r>
            <a:r>
              <a:rPr sz="1400"/>
              <a:t> </a:t>
            </a:r>
            <a:r>
              <a:rPr sz="1400" err="1"/>
              <a:t>российских</a:t>
            </a:r>
            <a:r>
              <a:rPr sz="1400"/>
              <a:t> </a:t>
            </a:r>
            <a:r>
              <a:rPr sz="1400" err="1"/>
              <a:t>граждан</a:t>
            </a:r>
            <a:r>
              <a:rPr sz="1400"/>
              <a:t>, </a:t>
            </a:r>
            <a:r>
              <a:rPr sz="1400" err="1"/>
              <a:t>содействие</a:t>
            </a:r>
            <a:r>
              <a:rPr sz="1400"/>
              <a:t> </a:t>
            </a:r>
            <a:r>
              <a:rPr sz="1400" err="1"/>
              <a:t>формированию</a:t>
            </a:r>
            <a:r>
              <a:rPr sz="1400"/>
              <a:t> </a:t>
            </a:r>
            <a:r>
              <a:rPr sz="1400" err="1"/>
              <a:t>у</a:t>
            </a:r>
            <a:r>
              <a:rPr sz="1400"/>
              <a:t> </a:t>
            </a:r>
            <a:r>
              <a:rPr sz="1400" err="1"/>
              <a:t>населения</a:t>
            </a:r>
            <a:r>
              <a:rPr sz="1400"/>
              <a:t> </a:t>
            </a:r>
            <a:r>
              <a:rPr sz="1400" err="1"/>
              <a:t>разумного</a:t>
            </a:r>
            <a:r>
              <a:rPr sz="1400"/>
              <a:t> </a:t>
            </a:r>
            <a:r>
              <a:rPr sz="1400" err="1"/>
              <a:t>финансового</a:t>
            </a:r>
            <a:r>
              <a:rPr sz="1400"/>
              <a:t> </a:t>
            </a:r>
            <a:r>
              <a:rPr sz="1400" err="1"/>
              <a:t>поведения</a:t>
            </a:r>
            <a:r>
              <a:rPr sz="1400"/>
              <a:t>, </a:t>
            </a:r>
            <a:r>
              <a:rPr sz="1400" err="1"/>
              <a:t>обоснованных</a:t>
            </a:r>
            <a:r>
              <a:rPr sz="1400"/>
              <a:t> </a:t>
            </a:r>
            <a:r>
              <a:rPr sz="1400" err="1"/>
              <a:t>решений</a:t>
            </a:r>
            <a:r>
              <a:rPr sz="1400"/>
              <a:t>, </a:t>
            </a:r>
            <a:r>
              <a:rPr sz="1400" err="1"/>
              <a:t>ответственного</a:t>
            </a:r>
            <a:r>
              <a:rPr sz="1400"/>
              <a:t> </a:t>
            </a:r>
            <a:r>
              <a:rPr sz="1400" err="1"/>
              <a:t>отношения</a:t>
            </a:r>
            <a:r>
              <a:rPr sz="1400"/>
              <a:t> </a:t>
            </a:r>
            <a:r>
              <a:rPr sz="1400" err="1"/>
              <a:t>к</a:t>
            </a:r>
            <a:r>
              <a:rPr sz="1400"/>
              <a:t> </a:t>
            </a:r>
            <a:r>
              <a:rPr sz="1400" err="1"/>
              <a:t>личным</a:t>
            </a:r>
            <a:r>
              <a:rPr sz="1400"/>
              <a:t> </a:t>
            </a:r>
            <a:r>
              <a:rPr sz="1400" err="1"/>
              <a:t>финансам</a:t>
            </a:r>
            <a:r>
              <a:rPr sz="1200"/>
              <a:t>. </a:t>
            </a:r>
          </a:p>
        </p:txBody>
      </p:sp>
      <p:sp>
        <p:nvSpPr>
          <p:cNvPr id="145" name="Shape 145"/>
          <p:cNvSpPr/>
          <p:nvPr/>
        </p:nvSpPr>
        <p:spPr>
          <a:xfrm>
            <a:off x="4043937" y="3752682"/>
            <a:ext cx="2568571" cy="3"/>
          </a:xfrm>
          <a:prstGeom prst="line">
            <a:avLst/>
          </a:prstGeom>
          <a:ln w="12700">
            <a:solidFill>
              <a:srgbClr val="0EBACE"/>
            </a:solidFill>
            <a:miter/>
            <a:headEnd type="oval"/>
            <a:tailEnd type="oval"/>
          </a:ln>
        </p:spPr>
        <p:txBody>
          <a:bodyPr lIns="50417" tIns="50417" rIns="50417" bIns="50417"/>
          <a:lstStyle/>
          <a:p>
            <a:endParaRPr sz="2206"/>
          </a:p>
        </p:txBody>
      </p:sp>
      <p:sp>
        <p:nvSpPr>
          <p:cNvPr id="146" name="Shape 146"/>
          <p:cNvSpPr>
            <a:spLocks noGrp="1"/>
          </p:cNvSpPr>
          <p:nvPr>
            <p:ph type="title"/>
          </p:nvPr>
        </p:nvSpPr>
        <p:spPr>
          <a:xfrm>
            <a:off x="518336" y="1252148"/>
            <a:ext cx="9619774" cy="770620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Финансовая</a:t>
            </a:r>
            <a:r>
              <a:rPr b="0">
                <a:solidFill>
                  <a:srgbClr val="4CAF90"/>
                </a:solidFill>
              </a:rPr>
              <a:t> </a:t>
            </a:r>
            <a:r>
              <a:rPr lang="ru-RU" b="0">
                <a:solidFill>
                  <a:srgbClr val="4CAF90"/>
                </a:solidFill>
              </a:rPr>
              <a:t>грамотность</a:t>
            </a:r>
          </a:p>
        </p:txBody>
      </p:sp>
      <p:sp>
        <p:nvSpPr>
          <p:cNvPr id="147" name="Shape 147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</a:t>
            </a:fld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val="23143217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/>
          <p:nvPr/>
        </p:nvSpPr>
        <p:spPr>
          <a:xfrm>
            <a:off x="4215913" y="2791361"/>
            <a:ext cx="4316196" cy="3419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/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Покупатель</a:t>
            </a:r>
            <a:r>
              <a:rPr sz="1323"/>
              <a:t> (</a:t>
            </a:r>
            <a:r>
              <a:rPr sz="1323" err="1"/>
              <a:t>жертва</a:t>
            </a:r>
            <a:r>
              <a:rPr sz="1323"/>
              <a:t>) </a:t>
            </a:r>
            <a:r>
              <a:rPr sz="1323" err="1"/>
              <a:t>соглашается</a:t>
            </a:r>
            <a:r>
              <a:rPr sz="1323"/>
              <a:t> </a:t>
            </a:r>
            <a:r>
              <a:rPr sz="1323" err="1"/>
              <a:t>купить</a:t>
            </a:r>
            <a:r>
              <a:rPr sz="1323"/>
              <a:t> у </a:t>
            </a:r>
            <a:r>
              <a:rPr sz="1323" err="1"/>
              <a:t>продавца</a:t>
            </a:r>
            <a:r>
              <a:rPr sz="1323"/>
              <a:t> (</a:t>
            </a:r>
            <a:r>
              <a:rPr sz="1323" err="1"/>
              <a:t>мошенника</a:t>
            </a:r>
            <a:r>
              <a:rPr sz="1323"/>
              <a:t>) </a:t>
            </a:r>
            <a:r>
              <a:rPr sz="1323" err="1"/>
              <a:t>товар</a:t>
            </a:r>
            <a:r>
              <a:rPr sz="1323"/>
              <a:t> </a:t>
            </a:r>
            <a:r>
              <a:rPr sz="1323" err="1"/>
              <a:t>через</a:t>
            </a:r>
            <a:r>
              <a:rPr sz="1323"/>
              <a:t> </a:t>
            </a:r>
            <a:r>
              <a:rPr sz="1323" err="1"/>
              <a:t>интернет</a:t>
            </a:r>
            <a:r>
              <a:rPr sz="1323"/>
              <a:t>. </a:t>
            </a:r>
            <a:r>
              <a:rPr sz="1323" err="1"/>
              <a:t>Продавец</a:t>
            </a:r>
            <a:r>
              <a:rPr sz="1323"/>
              <a:t> </a:t>
            </a:r>
            <a:r>
              <a:rPr sz="1323" err="1"/>
              <a:t>просит</a:t>
            </a:r>
            <a:r>
              <a:rPr sz="1323"/>
              <a:t> </a:t>
            </a:r>
            <a:r>
              <a:rPr sz="1323" err="1"/>
              <a:t>оплатить</a:t>
            </a:r>
            <a:r>
              <a:rPr sz="1323"/>
              <a:t> </a:t>
            </a:r>
            <a:r>
              <a:rPr sz="1323" err="1"/>
              <a:t>товар</a:t>
            </a:r>
            <a:r>
              <a:rPr sz="1323"/>
              <a:t> </a:t>
            </a:r>
            <a:r>
              <a:rPr sz="1323" err="1"/>
              <a:t>через</a:t>
            </a:r>
            <a:r>
              <a:rPr sz="1323"/>
              <a:t> </a:t>
            </a:r>
            <a:r>
              <a:rPr sz="1323" err="1"/>
              <a:t>систему</a:t>
            </a:r>
            <a:r>
              <a:rPr sz="1323"/>
              <a:t> </a:t>
            </a:r>
            <a:r>
              <a:rPr sz="1323" err="1"/>
              <a:t>денежных</a:t>
            </a:r>
            <a:r>
              <a:rPr sz="1323"/>
              <a:t> </a:t>
            </a:r>
            <a:r>
              <a:rPr sz="1323" err="1"/>
              <a:t>переводов</a:t>
            </a:r>
            <a:r>
              <a:rPr sz="1323"/>
              <a:t> и </a:t>
            </a:r>
            <a:r>
              <a:rPr sz="1323" err="1"/>
              <a:t>получает</a:t>
            </a:r>
            <a:r>
              <a:rPr sz="1323"/>
              <a:t> </a:t>
            </a:r>
            <a:r>
              <a:rPr sz="1323" err="1"/>
              <a:t>деньги</a:t>
            </a:r>
            <a:r>
              <a:rPr sz="1323"/>
              <a:t>, </a:t>
            </a:r>
            <a:r>
              <a:rPr sz="1323" err="1"/>
              <a:t>используя</a:t>
            </a:r>
            <a:r>
              <a:rPr sz="1323"/>
              <a:t> </a:t>
            </a:r>
            <a:r>
              <a:rPr sz="1323" err="1"/>
              <a:t>зачастую</a:t>
            </a:r>
            <a:r>
              <a:rPr sz="1323"/>
              <a:t> </a:t>
            </a:r>
            <a:r>
              <a:rPr sz="1323" err="1"/>
              <a:t>фальшивое</a:t>
            </a:r>
            <a:r>
              <a:rPr sz="1323"/>
              <a:t> </a:t>
            </a:r>
            <a:r>
              <a:rPr sz="1323" err="1"/>
              <a:t>или</a:t>
            </a:r>
            <a:r>
              <a:rPr sz="1323"/>
              <a:t> </a:t>
            </a:r>
            <a:r>
              <a:rPr sz="1323" err="1"/>
              <a:t>недействительное</a:t>
            </a:r>
            <a:r>
              <a:rPr sz="1323"/>
              <a:t> </a:t>
            </a:r>
            <a:r>
              <a:rPr sz="1323" err="1"/>
              <a:t>удостоверение</a:t>
            </a:r>
            <a:r>
              <a:rPr sz="1323"/>
              <a:t> </a:t>
            </a:r>
            <a:r>
              <a:rPr sz="1323" err="1"/>
              <a:t>личности</a:t>
            </a:r>
            <a:r>
              <a:rPr sz="1323"/>
              <a:t>. </a:t>
            </a:r>
            <a:r>
              <a:rPr sz="1323" err="1"/>
              <a:t>Обещанный</a:t>
            </a:r>
            <a:r>
              <a:rPr sz="1323"/>
              <a:t> </a:t>
            </a:r>
            <a:r>
              <a:rPr sz="1323" err="1"/>
              <a:t>товар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доставляется</a:t>
            </a:r>
            <a:r>
              <a:rPr sz="1323"/>
              <a:t> </a:t>
            </a:r>
            <a:r>
              <a:rPr sz="1323" err="1"/>
              <a:t>покупателю</a:t>
            </a:r>
            <a:r>
              <a:rPr sz="1323"/>
              <a:t>.</a:t>
            </a:r>
          </a:p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1323"/>
          </a:p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Такая</a:t>
            </a:r>
            <a:r>
              <a:rPr sz="1323"/>
              <a:t> </a:t>
            </a:r>
            <a:r>
              <a:rPr sz="1323" err="1"/>
              <a:t>схема</a:t>
            </a:r>
            <a:r>
              <a:rPr sz="1323"/>
              <a:t> </a:t>
            </a:r>
            <a:r>
              <a:rPr sz="1323" err="1"/>
              <a:t>мошенничества</a:t>
            </a:r>
            <a:r>
              <a:rPr sz="1323"/>
              <a:t> </a:t>
            </a:r>
            <a:r>
              <a:rPr sz="1323" err="1"/>
              <a:t>обычно</a:t>
            </a:r>
            <a:r>
              <a:rPr sz="1323"/>
              <a:t> </a:t>
            </a:r>
            <a:r>
              <a:rPr sz="1323" err="1"/>
              <a:t>имеет</a:t>
            </a:r>
            <a:r>
              <a:rPr sz="1323"/>
              <a:t> </a:t>
            </a:r>
            <a:r>
              <a:rPr sz="1323" err="1"/>
              <a:t>один</a:t>
            </a:r>
            <a:r>
              <a:rPr sz="1323"/>
              <a:t> </a:t>
            </a:r>
            <a:r>
              <a:rPr sz="1323" err="1"/>
              <a:t>или</a:t>
            </a:r>
            <a:r>
              <a:rPr sz="1323"/>
              <a:t> </a:t>
            </a:r>
            <a:r>
              <a:rPr sz="1323" err="1"/>
              <a:t>несколько</a:t>
            </a:r>
            <a:r>
              <a:rPr sz="1323"/>
              <a:t> </a:t>
            </a:r>
            <a:r>
              <a:rPr sz="1323" err="1"/>
              <a:t>явных</a:t>
            </a:r>
            <a:r>
              <a:rPr sz="1323"/>
              <a:t> </a:t>
            </a:r>
            <a:r>
              <a:rPr sz="1323" err="1"/>
              <a:t>признаков</a:t>
            </a:r>
            <a:r>
              <a:rPr sz="1323"/>
              <a:t> — </a:t>
            </a:r>
            <a:r>
              <a:rPr sz="1323" err="1"/>
              <a:t>например</a:t>
            </a:r>
            <a:r>
              <a:rPr sz="1323"/>
              <a:t>, </a:t>
            </a:r>
            <a:r>
              <a:rPr sz="1323" err="1"/>
              <a:t>предлагаемый</a:t>
            </a:r>
            <a:r>
              <a:rPr sz="1323"/>
              <a:t> </a:t>
            </a:r>
            <a:r>
              <a:rPr sz="1323" err="1"/>
              <a:t>товар</a:t>
            </a:r>
            <a:r>
              <a:rPr sz="1323"/>
              <a:t> </a:t>
            </a:r>
            <a:r>
              <a:rPr sz="1323" err="1"/>
              <a:t>продается</a:t>
            </a:r>
            <a:r>
              <a:rPr sz="1323"/>
              <a:t> </a:t>
            </a:r>
            <a:r>
              <a:rPr sz="1323" err="1"/>
              <a:t>по</a:t>
            </a:r>
            <a:r>
              <a:rPr sz="1323"/>
              <a:t> </a:t>
            </a:r>
            <a:r>
              <a:rPr sz="1323" b="1" err="1"/>
              <a:t>удивительно</a:t>
            </a:r>
            <a:r>
              <a:rPr sz="1323" b="1"/>
              <a:t> </a:t>
            </a:r>
            <a:r>
              <a:rPr sz="1323" b="1" err="1"/>
              <a:t>низкой</a:t>
            </a:r>
            <a:r>
              <a:rPr sz="1323" b="1"/>
              <a:t> </a:t>
            </a:r>
            <a:r>
              <a:rPr sz="1323" b="1" err="1"/>
              <a:t>цене</a:t>
            </a:r>
            <a:r>
              <a:rPr sz="1323"/>
              <a:t>.</a:t>
            </a:r>
          </a:p>
        </p:txBody>
      </p:sp>
      <p:sp>
        <p:nvSpPr>
          <p:cNvPr id="302" name="Shape 302"/>
          <p:cNvSpPr>
            <a:spLocks noGrp="1"/>
          </p:cNvSpPr>
          <p:nvPr>
            <p:ph type="title"/>
          </p:nvPr>
        </p:nvSpPr>
        <p:spPr>
          <a:xfrm>
            <a:off x="534432" y="1252148"/>
            <a:ext cx="9619774" cy="875695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Покупки через интернет</a:t>
            </a:r>
            <a:endParaRPr b="0">
              <a:solidFill>
                <a:srgbClr val="4CAF90"/>
              </a:solidFill>
            </a:endParaRPr>
          </a:p>
        </p:txBody>
      </p:sp>
      <p:sp>
        <p:nvSpPr>
          <p:cNvPr id="303" name="Shape 30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30</a:t>
            </a:fld>
            <a:endParaRPr/>
          </a:p>
        </p:txBody>
      </p:sp>
      <p:pic>
        <p:nvPicPr>
          <p:cNvPr id="304" name="image13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69058" y="3120315"/>
            <a:ext cx="3015015" cy="227834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val="13318240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/>
          <p:nvPr/>
        </p:nvSpPr>
        <p:spPr>
          <a:xfrm>
            <a:off x="4609624" y="2474837"/>
            <a:ext cx="4316196" cy="1892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323" err="1"/>
              <a:t>Объявлений</a:t>
            </a:r>
            <a:r>
              <a:rPr sz="1323"/>
              <a:t>, </a:t>
            </a:r>
            <a:r>
              <a:rPr sz="1323" err="1"/>
              <a:t>предлагающих</a:t>
            </a:r>
            <a:r>
              <a:rPr sz="1323"/>
              <a:t> </a:t>
            </a:r>
            <a:r>
              <a:rPr sz="1323" err="1"/>
              <a:t>заказать</a:t>
            </a:r>
            <a:r>
              <a:rPr sz="1323"/>
              <a:t> </a:t>
            </a:r>
            <a:r>
              <a:rPr sz="1323" err="1"/>
              <a:t>персональный</a:t>
            </a:r>
            <a:r>
              <a:rPr sz="1323"/>
              <a:t> </a:t>
            </a:r>
            <a:r>
              <a:rPr sz="1323" err="1"/>
              <a:t>гороскоп</a:t>
            </a:r>
            <a:r>
              <a:rPr sz="1323"/>
              <a:t>, </a:t>
            </a:r>
            <a:r>
              <a:rPr sz="1323" err="1"/>
              <a:t>очень</a:t>
            </a:r>
            <a:r>
              <a:rPr sz="1323"/>
              <a:t> </a:t>
            </a:r>
            <a:r>
              <a:rPr sz="1323" err="1"/>
              <a:t>много</a:t>
            </a:r>
            <a:r>
              <a:rPr sz="1323"/>
              <a:t> </a:t>
            </a:r>
            <a:r>
              <a:rPr sz="1323" err="1"/>
              <a:t>во</a:t>
            </a:r>
            <a:r>
              <a:rPr sz="1323"/>
              <a:t> </a:t>
            </a:r>
            <a:r>
              <a:rPr sz="1323" err="1"/>
              <a:t>всемирной</a:t>
            </a:r>
            <a:r>
              <a:rPr sz="1323"/>
              <a:t> </a:t>
            </a:r>
            <a:r>
              <a:rPr sz="1323" err="1"/>
              <a:t>паутине</a:t>
            </a:r>
            <a:r>
              <a:rPr sz="1323"/>
              <a:t>. </a:t>
            </a:r>
            <a:r>
              <a:rPr sz="1323" err="1"/>
              <a:t>Авторы</a:t>
            </a:r>
            <a:r>
              <a:rPr sz="1323"/>
              <a:t> </a:t>
            </a:r>
            <a:r>
              <a:rPr sz="1323" err="1"/>
              <a:t>обещают</a:t>
            </a:r>
            <a:r>
              <a:rPr sz="1323"/>
              <a:t> </a:t>
            </a:r>
            <a:r>
              <a:rPr sz="1323" err="1"/>
              <a:t>выслать</a:t>
            </a:r>
            <a:r>
              <a:rPr sz="1323"/>
              <a:t> </a:t>
            </a:r>
            <a:r>
              <a:rPr sz="1323" err="1"/>
              <a:t>его</a:t>
            </a:r>
            <a:r>
              <a:rPr sz="1323"/>
              <a:t> </a:t>
            </a:r>
            <a:r>
              <a:rPr sz="1323" err="1"/>
              <a:t>быстро</a:t>
            </a:r>
            <a:r>
              <a:rPr sz="1323"/>
              <a:t> и </a:t>
            </a:r>
            <a:r>
              <a:rPr sz="1323" err="1"/>
              <a:t>бесплатно</a:t>
            </a:r>
            <a:r>
              <a:rPr sz="1323"/>
              <a:t>. </a:t>
            </a:r>
            <a:r>
              <a:rPr sz="1323" err="1"/>
              <a:t>Пользователю</a:t>
            </a:r>
            <a:r>
              <a:rPr sz="1323"/>
              <a:t> </a:t>
            </a:r>
            <a:r>
              <a:rPr sz="1323" err="1"/>
              <a:t>предлагается</a:t>
            </a:r>
            <a:r>
              <a:rPr sz="1323"/>
              <a:t> </a:t>
            </a:r>
            <a:r>
              <a:rPr sz="1323" err="1"/>
              <a:t>заполнить</a:t>
            </a:r>
            <a:r>
              <a:rPr sz="1323"/>
              <a:t> </a:t>
            </a:r>
            <a:r>
              <a:rPr sz="1323" err="1"/>
              <a:t>стандартную</a:t>
            </a:r>
            <a:r>
              <a:rPr sz="1323"/>
              <a:t> </a:t>
            </a:r>
            <a:r>
              <a:rPr sz="1323" err="1"/>
              <a:t>анкету</a:t>
            </a:r>
            <a:r>
              <a:rPr sz="1323"/>
              <a:t> (</a:t>
            </a:r>
            <a:r>
              <a:rPr sz="1323" err="1"/>
              <a:t>имя</a:t>
            </a:r>
            <a:r>
              <a:rPr sz="1323"/>
              <a:t>, </a:t>
            </a:r>
            <a:r>
              <a:rPr sz="1323" err="1"/>
              <a:t>фамилия</a:t>
            </a:r>
            <a:r>
              <a:rPr sz="1323"/>
              <a:t>, </a:t>
            </a:r>
            <a:r>
              <a:rPr sz="1323" err="1"/>
              <a:t>дата</a:t>
            </a:r>
            <a:r>
              <a:rPr sz="1323"/>
              <a:t> </a:t>
            </a:r>
            <a:r>
              <a:rPr sz="1323" err="1"/>
              <a:t>рождения</a:t>
            </a:r>
            <a:r>
              <a:rPr sz="1323"/>
              <a:t>), </a:t>
            </a:r>
            <a:r>
              <a:rPr sz="1323" err="1"/>
              <a:t>оставить</a:t>
            </a:r>
            <a:r>
              <a:rPr sz="1323"/>
              <a:t> </a:t>
            </a:r>
            <a:r>
              <a:rPr sz="1323" err="1"/>
              <a:t>свой</a:t>
            </a:r>
            <a:r>
              <a:rPr sz="1323"/>
              <a:t> </a:t>
            </a:r>
            <a:r>
              <a:rPr sz="1323" err="1"/>
              <a:t>электронный</a:t>
            </a:r>
            <a:r>
              <a:rPr sz="1323"/>
              <a:t> </a:t>
            </a:r>
            <a:r>
              <a:rPr sz="1323" err="1"/>
              <a:t>адрес</a:t>
            </a:r>
            <a:r>
              <a:rPr sz="1323"/>
              <a:t>. </a:t>
            </a:r>
          </a:p>
        </p:txBody>
      </p:sp>
      <p:sp>
        <p:nvSpPr>
          <p:cNvPr id="312" name="Shape 312"/>
          <p:cNvSpPr>
            <a:spLocks noGrp="1"/>
          </p:cNvSpPr>
          <p:nvPr>
            <p:ph type="title"/>
          </p:nvPr>
        </p:nvSpPr>
        <p:spPr>
          <a:xfrm>
            <a:off x="534432" y="1252148"/>
            <a:ext cx="9619774" cy="875695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Составление</a:t>
            </a:r>
            <a:r>
              <a:rPr b="0">
                <a:solidFill>
                  <a:srgbClr val="4CAF90"/>
                </a:solidFill>
              </a:rPr>
              <a:t> </a:t>
            </a:r>
            <a:r>
              <a:rPr lang="ru-RU" b="0">
                <a:solidFill>
                  <a:srgbClr val="4CAF90"/>
                </a:solidFill>
              </a:rPr>
              <a:t>гороскопа</a:t>
            </a:r>
          </a:p>
        </p:txBody>
      </p:sp>
      <p:sp>
        <p:nvSpPr>
          <p:cNvPr id="313" name="Shape 31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31</a:t>
            </a:fld>
            <a:endParaRPr/>
          </a:p>
        </p:txBody>
      </p:sp>
      <p:pic>
        <p:nvPicPr>
          <p:cNvPr id="314" name="image14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015384" y="2554976"/>
            <a:ext cx="2576979" cy="1958044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Shape 315"/>
          <p:cNvSpPr/>
          <p:nvPr/>
        </p:nvSpPr>
        <p:spPr>
          <a:xfrm>
            <a:off x="789975" y="4971162"/>
            <a:ext cx="7732796" cy="1892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/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Любитель астрологии указывает все эти данные, но вместо гороскопа в его ящик попадает письмо с еще одним условием: чтобы получить заказ, надо отправить по указанному номеру СМС-сообщение с набором тех или иных цифр. При этом забывают добавить, что стоимость этого сообщения может составлять </a:t>
            </a:r>
            <a:r>
              <a:rPr sz="1323" b="1"/>
              <a:t>несколько сотен рублей</a:t>
            </a:r>
            <a:r>
              <a:rPr sz="1323"/>
              <a:t>. В лучшем случае ему, действительно, пришлют гороскоп. Причем сразу же, что уже вызывает сомнения в его уникальности. В худшем — ничего не пришлют.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val="30759121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/>
          <p:nvPr/>
        </p:nvSpPr>
        <p:spPr>
          <a:xfrm>
            <a:off x="4215913" y="2791361"/>
            <a:ext cx="4316196" cy="2808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323" err="1"/>
              <a:t>Вы</a:t>
            </a:r>
            <a:r>
              <a:rPr sz="1323"/>
              <a:t> </a:t>
            </a:r>
            <a:r>
              <a:rPr sz="1323" err="1"/>
              <a:t>можете</a:t>
            </a:r>
            <a:r>
              <a:rPr sz="1323"/>
              <a:t> </a:t>
            </a:r>
            <a:r>
              <a:rPr sz="1323" err="1"/>
              <a:t>обнаружить</a:t>
            </a:r>
            <a:r>
              <a:rPr sz="1323"/>
              <a:t> в </a:t>
            </a:r>
            <a:r>
              <a:rPr sz="1323" err="1"/>
              <a:t>своем</a:t>
            </a:r>
            <a:r>
              <a:rPr sz="1323"/>
              <a:t> </a:t>
            </a:r>
            <a:r>
              <a:rPr sz="1323" err="1"/>
              <a:t>почтовом</a:t>
            </a:r>
            <a:r>
              <a:rPr sz="1323"/>
              <a:t> </a:t>
            </a:r>
            <a:r>
              <a:rPr sz="1323" err="1"/>
              <a:t>ящике</a:t>
            </a:r>
            <a:r>
              <a:rPr sz="1323"/>
              <a:t> </a:t>
            </a:r>
            <a:r>
              <a:rPr sz="1323" err="1"/>
              <a:t>письмо</a:t>
            </a:r>
            <a:r>
              <a:rPr sz="1323"/>
              <a:t> </a:t>
            </a:r>
            <a:r>
              <a:rPr sz="1323" err="1"/>
              <a:t>от</a:t>
            </a:r>
            <a:r>
              <a:rPr sz="1323"/>
              <a:t> </a:t>
            </a:r>
            <a:r>
              <a:rPr sz="1323" err="1"/>
              <a:t>администрации</a:t>
            </a:r>
            <a:r>
              <a:rPr sz="1323"/>
              <a:t> </a:t>
            </a:r>
            <a:r>
              <a:rPr sz="1323" err="1"/>
              <a:t>платежной</a:t>
            </a:r>
            <a:r>
              <a:rPr sz="1323"/>
              <a:t> </a:t>
            </a:r>
            <a:r>
              <a:rPr sz="1323" err="1"/>
              <a:t>системы</a:t>
            </a:r>
            <a:r>
              <a:rPr sz="1323"/>
              <a:t> (e-gold, Moneybookers, </a:t>
            </a:r>
            <a:r>
              <a:rPr sz="1323" err="1"/>
              <a:t>Paypal</a:t>
            </a:r>
            <a:r>
              <a:rPr sz="1323"/>
              <a:t>), </a:t>
            </a:r>
            <a:r>
              <a:rPr sz="1323" err="1"/>
              <a:t>судебных</a:t>
            </a:r>
            <a:r>
              <a:rPr sz="1323"/>
              <a:t> </a:t>
            </a:r>
            <a:r>
              <a:rPr sz="1323" err="1"/>
              <a:t>приставов</a:t>
            </a:r>
            <a:r>
              <a:rPr sz="1323"/>
              <a:t> и </a:t>
            </a:r>
            <a:r>
              <a:rPr sz="1323" err="1"/>
              <a:t>других</a:t>
            </a:r>
            <a:r>
              <a:rPr sz="1323"/>
              <a:t>… В </a:t>
            </a:r>
            <a:r>
              <a:rPr sz="1323" err="1"/>
              <a:t>послании</a:t>
            </a:r>
            <a:r>
              <a:rPr sz="1323"/>
              <a:t>, </a:t>
            </a:r>
            <a:r>
              <a:rPr sz="1323" err="1"/>
              <a:t>например</a:t>
            </a:r>
            <a:r>
              <a:rPr sz="1323"/>
              <a:t>, </a:t>
            </a:r>
            <a:r>
              <a:rPr sz="1323" err="1"/>
              <a:t>говорится</a:t>
            </a:r>
            <a:r>
              <a:rPr sz="1323"/>
              <a:t>, </a:t>
            </a:r>
            <a:r>
              <a:rPr sz="1323" err="1"/>
              <a:t>что</a:t>
            </a:r>
            <a:r>
              <a:rPr sz="1323"/>
              <a:t> у </a:t>
            </a:r>
            <a:r>
              <a:rPr sz="1323" err="1"/>
              <a:t>вас</a:t>
            </a:r>
            <a:r>
              <a:rPr sz="1323"/>
              <a:t> </a:t>
            </a:r>
            <a:r>
              <a:rPr sz="1323" err="1"/>
              <a:t>есть</a:t>
            </a:r>
            <a:r>
              <a:rPr sz="1323"/>
              <a:t> </a:t>
            </a:r>
            <a:r>
              <a:rPr sz="1323" err="1"/>
              <a:t>долг</a:t>
            </a:r>
            <a:r>
              <a:rPr sz="1323"/>
              <a:t> </a:t>
            </a:r>
            <a:r>
              <a:rPr sz="1323" err="1"/>
              <a:t>по</a:t>
            </a:r>
            <a:r>
              <a:rPr sz="1323"/>
              <a:t> </a:t>
            </a:r>
            <a:r>
              <a:rPr sz="1323" err="1"/>
              <a:t>кредиту</a:t>
            </a:r>
            <a:r>
              <a:rPr sz="1323"/>
              <a:t> и </a:t>
            </a:r>
            <a:r>
              <a:rPr sz="1323" err="1"/>
              <a:t>вам</a:t>
            </a:r>
            <a:r>
              <a:rPr sz="1323"/>
              <a:t> </a:t>
            </a:r>
            <a:r>
              <a:rPr sz="1323" err="1"/>
              <a:t>нужно</a:t>
            </a:r>
            <a:r>
              <a:rPr sz="1323"/>
              <a:t> </a:t>
            </a:r>
            <a:r>
              <a:rPr sz="1323" err="1"/>
              <a:t>срочно</a:t>
            </a:r>
            <a:r>
              <a:rPr sz="1323"/>
              <a:t> </a:t>
            </a:r>
            <a:r>
              <a:rPr sz="1323" err="1"/>
              <a:t>сверить</a:t>
            </a:r>
            <a:r>
              <a:rPr sz="1323"/>
              <a:t> </a:t>
            </a:r>
            <a:r>
              <a:rPr sz="1323" err="1"/>
              <a:t>данные</a:t>
            </a:r>
            <a:r>
              <a:rPr sz="1323"/>
              <a:t> в </a:t>
            </a:r>
            <a:r>
              <a:rPr sz="1323" err="1"/>
              <a:t>файле</a:t>
            </a:r>
            <a:r>
              <a:rPr sz="1323"/>
              <a:t>. К </a:t>
            </a:r>
            <a:r>
              <a:rPr sz="1323" err="1"/>
              <a:t>письму</a:t>
            </a:r>
            <a:r>
              <a:rPr sz="1323"/>
              <a:t> </a:t>
            </a:r>
            <a:r>
              <a:rPr sz="1323" err="1"/>
              <a:t>прилагается</a:t>
            </a:r>
            <a:r>
              <a:rPr sz="1323"/>
              <a:t> </a:t>
            </a:r>
            <a:r>
              <a:rPr sz="1323" err="1"/>
              <a:t>вложение</a:t>
            </a:r>
            <a:r>
              <a:rPr sz="1323"/>
              <a:t> — </a:t>
            </a:r>
            <a:r>
              <a:rPr sz="1323" err="1"/>
              <a:t>файл</a:t>
            </a:r>
            <a:r>
              <a:rPr sz="1323"/>
              <a:t>, </a:t>
            </a:r>
            <a:r>
              <a:rPr sz="1323" err="1"/>
              <a:t>который</a:t>
            </a:r>
            <a:r>
              <a:rPr sz="1323"/>
              <a:t> </a:t>
            </a:r>
            <a:r>
              <a:rPr sz="1323" err="1"/>
              <a:t>нужно</a:t>
            </a:r>
            <a:r>
              <a:rPr sz="1323"/>
              <a:t> </a:t>
            </a:r>
            <a:r>
              <a:rPr sz="1323" err="1"/>
              <a:t>скачать</a:t>
            </a:r>
            <a:r>
              <a:rPr sz="1323"/>
              <a:t> и </a:t>
            </a:r>
            <a:r>
              <a:rPr sz="1323" err="1"/>
              <a:t>открыть</a:t>
            </a:r>
            <a:r>
              <a:rPr sz="1323"/>
              <a:t>. </a:t>
            </a:r>
            <a:r>
              <a:rPr sz="1323" err="1"/>
              <a:t>Или</a:t>
            </a:r>
            <a:r>
              <a:rPr sz="1323"/>
              <a:t> </a:t>
            </a:r>
            <a:r>
              <a:rPr sz="1323" err="1"/>
              <a:t>же</a:t>
            </a:r>
            <a:r>
              <a:rPr sz="1323"/>
              <a:t> в </a:t>
            </a:r>
            <a:r>
              <a:rPr sz="1323" err="1"/>
              <a:t>письме</a:t>
            </a:r>
            <a:r>
              <a:rPr sz="1323"/>
              <a:t> </a:t>
            </a:r>
            <a:r>
              <a:rPr sz="1323" err="1"/>
              <a:t>есть</a:t>
            </a:r>
            <a:r>
              <a:rPr sz="1323"/>
              <a:t> </a:t>
            </a:r>
            <a:r>
              <a:rPr sz="1323" err="1"/>
              <a:t>ссылка</a:t>
            </a:r>
            <a:r>
              <a:rPr sz="1323"/>
              <a:t>, </a:t>
            </a:r>
            <a:r>
              <a:rPr sz="1323" err="1"/>
              <a:t>по</a:t>
            </a:r>
            <a:r>
              <a:rPr sz="1323"/>
              <a:t> </a:t>
            </a:r>
            <a:r>
              <a:rPr sz="1323" err="1"/>
              <a:t>которой</a:t>
            </a:r>
            <a:r>
              <a:rPr sz="1323"/>
              <a:t> </a:t>
            </a:r>
            <a:r>
              <a:rPr sz="1323" err="1"/>
              <a:t>нужно</a:t>
            </a:r>
            <a:r>
              <a:rPr sz="1323"/>
              <a:t> </a:t>
            </a:r>
            <a:r>
              <a:rPr sz="1323" err="1"/>
              <a:t>перейти</a:t>
            </a:r>
            <a:r>
              <a:rPr sz="1323"/>
              <a:t> «</a:t>
            </a:r>
            <a:r>
              <a:rPr sz="1323" err="1"/>
              <a:t>для</a:t>
            </a:r>
            <a:r>
              <a:rPr sz="1323"/>
              <a:t> </a:t>
            </a:r>
            <a:r>
              <a:rPr sz="1323" err="1"/>
              <a:t>скачивания</a:t>
            </a:r>
            <a:r>
              <a:rPr sz="1323"/>
              <a:t> </a:t>
            </a:r>
            <a:r>
              <a:rPr sz="1323" err="1"/>
              <a:t>программы</a:t>
            </a:r>
            <a:r>
              <a:rPr sz="1323"/>
              <a:t>». </a:t>
            </a:r>
          </a:p>
        </p:txBody>
      </p:sp>
      <p:sp>
        <p:nvSpPr>
          <p:cNvPr id="323" name="Shape 323"/>
          <p:cNvSpPr>
            <a:spLocks noGrp="1"/>
          </p:cNvSpPr>
          <p:nvPr>
            <p:ph type="title"/>
          </p:nvPr>
        </p:nvSpPr>
        <p:spPr>
          <a:xfrm>
            <a:off x="534432" y="1350127"/>
            <a:ext cx="9619774" cy="875695"/>
          </a:xfrm>
          <a:prstGeom prst="rect">
            <a:avLst/>
          </a:prstGeom>
        </p:spPr>
        <p:txBody>
          <a:bodyPr/>
          <a:lstStyle>
            <a:lvl1pPr defTabSz="886966">
              <a:defRPr sz="31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Письма платежных систем</a:t>
            </a:r>
          </a:p>
        </p:txBody>
      </p:sp>
      <p:sp>
        <p:nvSpPr>
          <p:cNvPr id="324" name="Shape 324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32</a:t>
            </a:fld>
            <a:endParaRPr/>
          </a:p>
        </p:txBody>
      </p:sp>
      <p:pic>
        <p:nvPicPr>
          <p:cNvPr id="325" name="image15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926250" y="2704779"/>
            <a:ext cx="2571228" cy="2529178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Shape 326"/>
          <p:cNvSpPr/>
          <p:nvPr/>
        </p:nvSpPr>
        <p:spPr>
          <a:xfrm>
            <a:off x="1588031" y="5827292"/>
            <a:ext cx="6855169" cy="976545"/>
          </a:xfrm>
          <a:prstGeom prst="rect">
            <a:avLst/>
          </a:prstGeom>
          <a:ln w="12700">
            <a:solidFill>
              <a:srgbClr val="3DA8A9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/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На самом деле часто вас поджидает </a:t>
            </a:r>
            <a:r>
              <a:rPr sz="1323" b="1"/>
              <a:t>вирус</a:t>
            </a:r>
            <a:r>
              <a:rPr sz="1323"/>
              <a:t>, задача которого - собрать данные о ваших аккаунтах в платежных системах, </a:t>
            </a:r>
            <a:r>
              <a:rPr sz="1323" b="1"/>
              <a:t>данные банковской карты</a:t>
            </a:r>
            <a:r>
              <a:rPr sz="1323"/>
              <a:t>, которые вы вводите на своем компьютере.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val="1137659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/>
          <p:nvPr/>
        </p:nvSpPr>
        <p:spPr>
          <a:xfrm>
            <a:off x="1417261" y="2493909"/>
            <a:ext cx="7196710" cy="3114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323" err="1"/>
              <a:t>Суть</a:t>
            </a:r>
            <a:r>
              <a:rPr sz="1323"/>
              <a:t> </a:t>
            </a:r>
            <a:r>
              <a:rPr sz="1323" err="1"/>
              <a:t>этой</a:t>
            </a:r>
            <a:r>
              <a:rPr sz="1323"/>
              <a:t> </a:t>
            </a:r>
            <a:r>
              <a:rPr sz="1323" err="1"/>
              <a:t>мошеннической</a:t>
            </a:r>
            <a:r>
              <a:rPr sz="1323"/>
              <a:t> </a:t>
            </a:r>
            <a:r>
              <a:rPr sz="1323" err="1"/>
              <a:t>схемы</a:t>
            </a:r>
            <a:r>
              <a:rPr sz="1323"/>
              <a:t> </a:t>
            </a:r>
            <a:r>
              <a:rPr sz="1323" err="1"/>
              <a:t>сводится</a:t>
            </a:r>
            <a:r>
              <a:rPr sz="1323"/>
              <a:t> </a:t>
            </a:r>
            <a:r>
              <a:rPr sz="1323" err="1"/>
              <a:t>к</a:t>
            </a:r>
            <a:r>
              <a:rPr sz="1323"/>
              <a:t> </a:t>
            </a:r>
            <a:r>
              <a:rPr sz="1323" err="1"/>
              <a:t>тому</a:t>
            </a:r>
            <a:r>
              <a:rPr sz="1323"/>
              <a:t>, </a:t>
            </a:r>
            <a:r>
              <a:rPr sz="1323" err="1"/>
              <a:t>что</a:t>
            </a:r>
            <a:r>
              <a:rPr sz="1323"/>
              <a:t> </a:t>
            </a:r>
            <a:r>
              <a:rPr sz="1323" err="1"/>
              <a:t>некто</a:t>
            </a:r>
            <a:r>
              <a:rPr sz="1323"/>
              <a:t> </a:t>
            </a:r>
            <a:r>
              <a:rPr sz="1323" err="1"/>
              <a:t>представляется</a:t>
            </a:r>
            <a:r>
              <a:rPr sz="1323"/>
              <a:t> </a:t>
            </a:r>
            <a:r>
              <a:rPr sz="1323" err="1"/>
              <a:t>получателю</a:t>
            </a:r>
            <a:r>
              <a:rPr sz="1323"/>
              <a:t> </a:t>
            </a:r>
            <a:r>
              <a:rPr sz="1323" err="1"/>
              <a:t>письма</a:t>
            </a:r>
            <a:r>
              <a:rPr sz="1323"/>
              <a:t> </a:t>
            </a:r>
            <a:r>
              <a:rPr sz="1323" err="1"/>
              <a:t>действующим</a:t>
            </a:r>
            <a:r>
              <a:rPr sz="1323"/>
              <a:t> </a:t>
            </a:r>
            <a:r>
              <a:rPr sz="1323" err="1"/>
              <a:t>или</a:t>
            </a:r>
            <a:r>
              <a:rPr sz="1323"/>
              <a:t> </a:t>
            </a:r>
            <a:r>
              <a:rPr sz="1323" err="1"/>
              <a:t>бывшим</a:t>
            </a:r>
            <a:r>
              <a:rPr sz="1323"/>
              <a:t> </a:t>
            </a:r>
            <a:r>
              <a:rPr sz="1323" err="1"/>
              <a:t>министром</a:t>
            </a:r>
            <a:r>
              <a:rPr sz="1323"/>
              <a:t> </a:t>
            </a:r>
            <a:r>
              <a:rPr sz="1323" err="1"/>
              <a:t>или</a:t>
            </a:r>
            <a:r>
              <a:rPr sz="1323"/>
              <a:t> </a:t>
            </a:r>
            <a:r>
              <a:rPr sz="1323" err="1"/>
              <a:t>представителем</a:t>
            </a:r>
            <a:r>
              <a:rPr sz="1323"/>
              <a:t> </a:t>
            </a:r>
            <a:r>
              <a:rPr sz="1323" err="1"/>
              <a:t>знатной</a:t>
            </a:r>
            <a:r>
              <a:rPr sz="1323"/>
              <a:t> </a:t>
            </a:r>
            <a:r>
              <a:rPr sz="1323" err="1"/>
              <a:t>нигерийской</a:t>
            </a:r>
            <a:r>
              <a:rPr sz="1323"/>
              <a:t> (</a:t>
            </a:r>
            <a:r>
              <a:rPr sz="1323" err="1"/>
              <a:t>зимбабвийской</a:t>
            </a:r>
            <a:r>
              <a:rPr sz="1323"/>
              <a:t>, </a:t>
            </a:r>
            <a:r>
              <a:rPr sz="1323" err="1"/>
              <a:t>кенийской</a:t>
            </a:r>
            <a:r>
              <a:rPr sz="1323"/>
              <a:t>...) </a:t>
            </a:r>
            <a:r>
              <a:rPr sz="1323" err="1"/>
              <a:t>семьи</a:t>
            </a:r>
            <a:r>
              <a:rPr sz="1323"/>
              <a:t>, </a:t>
            </a:r>
            <a:r>
              <a:rPr sz="1323" err="1"/>
              <a:t>попавшей</a:t>
            </a:r>
            <a:r>
              <a:rPr sz="1323"/>
              <a:t> </a:t>
            </a:r>
            <a:r>
              <a:rPr sz="1323" err="1"/>
              <a:t>в</a:t>
            </a:r>
            <a:r>
              <a:rPr sz="1323"/>
              <a:t> </a:t>
            </a:r>
            <a:r>
              <a:rPr sz="1323" err="1"/>
              <a:t>немилость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родине</a:t>
            </a:r>
            <a:r>
              <a:rPr sz="1323"/>
              <a:t>. </a:t>
            </a:r>
            <a:r>
              <a:rPr sz="1323" err="1"/>
              <a:t>К</a:t>
            </a:r>
            <a:r>
              <a:rPr sz="1323"/>
              <a:t> </a:t>
            </a:r>
            <a:r>
              <a:rPr sz="1323" err="1"/>
              <a:t>адресату</a:t>
            </a:r>
            <a:r>
              <a:rPr sz="1323"/>
              <a:t> </a:t>
            </a:r>
            <a:r>
              <a:rPr sz="1323" err="1"/>
              <a:t>обращаются</a:t>
            </a:r>
            <a:r>
              <a:rPr sz="1323"/>
              <a:t> </a:t>
            </a:r>
            <a:r>
              <a:rPr sz="1323" err="1"/>
              <a:t>с</a:t>
            </a:r>
            <a:r>
              <a:rPr sz="1323"/>
              <a:t> </a:t>
            </a:r>
            <a:r>
              <a:rPr sz="1323" err="1"/>
              <a:t>просьбой</a:t>
            </a:r>
            <a:r>
              <a:rPr sz="1323"/>
              <a:t> </a:t>
            </a:r>
            <a:r>
              <a:rPr sz="1323" err="1"/>
              <a:t>оказать</a:t>
            </a:r>
            <a:r>
              <a:rPr sz="1323"/>
              <a:t> </a:t>
            </a:r>
            <a:r>
              <a:rPr sz="1323" err="1"/>
              <a:t>содействие</a:t>
            </a:r>
            <a:r>
              <a:rPr sz="1323"/>
              <a:t> </a:t>
            </a:r>
            <a:r>
              <a:rPr sz="1323" err="1"/>
              <a:t>в</a:t>
            </a:r>
            <a:r>
              <a:rPr sz="1323"/>
              <a:t> </a:t>
            </a:r>
            <a:r>
              <a:rPr sz="1323" err="1"/>
              <a:t>выводе</a:t>
            </a:r>
            <a:r>
              <a:rPr sz="1323"/>
              <a:t> </a:t>
            </a:r>
            <a:r>
              <a:rPr sz="1323" err="1"/>
              <a:t>из</a:t>
            </a:r>
            <a:r>
              <a:rPr sz="1323"/>
              <a:t> </a:t>
            </a:r>
            <a:r>
              <a:rPr sz="1323" err="1"/>
              <a:t>охваченной</a:t>
            </a:r>
            <a:r>
              <a:rPr sz="1323"/>
              <a:t> </a:t>
            </a:r>
            <a:r>
              <a:rPr sz="1323" err="1"/>
              <a:t>гражданской</a:t>
            </a:r>
            <a:r>
              <a:rPr sz="1323"/>
              <a:t> </a:t>
            </a:r>
            <a:r>
              <a:rPr sz="1323" err="1"/>
              <a:t>войной</a:t>
            </a:r>
            <a:r>
              <a:rPr sz="1323"/>
              <a:t> </a:t>
            </a:r>
            <a:r>
              <a:rPr sz="1323" err="1"/>
              <a:t>страны</a:t>
            </a:r>
            <a:r>
              <a:rPr sz="1323"/>
              <a:t> </a:t>
            </a:r>
            <a:r>
              <a:rPr sz="1323" err="1"/>
              <a:t>крупной</a:t>
            </a:r>
            <a:r>
              <a:rPr sz="1323"/>
              <a:t> </a:t>
            </a:r>
            <a:r>
              <a:rPr sz="1323" err="1"/>
              <a:t>суммы</a:t>
            </a:r>
            <a:r>
              <a:rPr sz="1323"/>
              <a:t>, </a:t>
            </a:r>
            <a:r>
              <a:rPr sz="1323" err="1"/>
              <a:t>которая</a:t>
            </a:r>
            <a:r>
              <a:rPr sz="1323"/>
              <a:t> </a:t>
            </a:r>
            <a:r>
              <a:rPr sz="1323" err="1"/>
              <a:t>будет</a:t>
            </a:r>
            <a:r>
              <a:rPr sz="1323"/>
              <a:t> </a:t>
            </a:r>
            <a:r>
              <a:rPr sz="1323" err="1"/>
              <a:t>переведена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счет</a:t>
            </a:r>
            <a:r>
              <a:rPr sz="1323"/>
              <a:t> </a:t>
            </a:r>
            <a:r>
              <a:rPr sz="1323" err="1"/>
              <a:t>адресата</a:t>
            </a:r>
            <a:r>
              <a:rPr sz="1323"/>
              <a:t>. </a:t>
            </a:r>
            <a:r>
              <a:rPr sz="1323" err="1"/>
              <a:t>Ему</a:t>
            </a:r>
            <a:r>
              <a:rPr sz="1323"/>
              <a:t> </a:t>
            </a:r>
            <a:r>
              <a:rPr sz="1323" err="1"/>
              <a:t>за</a:t>
            </a:r>
            <a:r>
              <a:rPr sz="1323"/>
              <a:t> </a:t>
            </a:r>
            <a:r>
              <a:rPr sz="1323" err="1"/>
              <a:t>помощь</a:t>
            </a:r>
            <a:r>
              <a:rPr sz="1323"/>
              <a:t> «</a:t>
            </a:r>
            <a:r>
              <a:rPr sz="1323" err="1"/>
              <a:t>в</a:t>
            </a:r>
            <a:r>
              <a:rPr sz="1323"/>
              <a:t> </a:t>
            </a:r>
            <a:r>
              <a:rPr sz="1323" err="1"/>
              <a:t>спасении</a:t>
            </a:r>
            <a:r>
              <a:rPr sz="1323"/>
              <a:t> </a:t>
            </a:r>
            <a:r>
              <a:rPr sz="1323" err="1"/>
              <a:t>средств</a:t>
            </a:r>
            <a:r>
              <a:rPr sz="1323"/>
              <a:t>» </a:t>
            </a:r>
            <a:r>
              <a:rPr sz="1323" err="1"/>
              <a:t>обещают</a:t>
            </a:r>
            <a:r>
              <a:rPr sz="1323"/>
              <a:t> </a:t>
            </a:r>
            <a:r>
              <a:rPr sz="1323" err="1"/>
              <a:t>солидный</a:t>
            </a:r>
            <a:r>
              <a:rPr sz="1323"/>
              <a:t> </a:t>
            </a:r>
            <a:r>
              <a:rPr sz="1323" err="1"/>
              <a:t>процент</a:t>
            </a:r>
            <a:r>
              <a:rPr sz="1323"/>
              <a:t>. </a:t>
            </a:r>
            <a:r>
              <a:rPr sz="1323" err="1"/>
              <a:t>Когда</a:t>
            </a:r>
            <a:r>
              <a:rPr sz="1323"/>
              <a:t> </a:t>
            </a:r>
            <a:r>
              <a:rPr sz="1323" err="1"/>
              <a:t>клиент</a:t>
            </a:r>
            <a:r>
              <a:rPr sz="1323"/>
              <a:t> «</a:t>
            </a:r>
            <a:r>
              <a:rPr sz="1323" err="1"/>
              <a:t>заглатывает</a:t>
            </a:r>
            <a:r>
              <a:rPr sz="1323"/>
              <a:t> </a:t>
            </a:r>
            <a:r>
              <a:rPr sz="1323" err="1"/>
              <a:t>наживку</a:t>
            </a:r>
            <a:r>
              <a:rPr sz="1323"/>
              <a:t>», </a:t>
            </a:r>
            <a:r>
              <a:rPr sz="1323" err="1"/>
              <a:t>его</a:t>
            </a:r>
            <a:r>
              <a:rPr sz="1323"/>
              <a:t> </a:t>
            </a:r>
            <a:r>
              <a:rPr sz="1323" err="1"/>
              <a:t>просят</a:t>
            </a:r>
            <a:r>
              <a:rPr sz="1323"/>
              <a:t> </a:t>
            </a:r>
            <a:r>
              <a:rPr sz="1323" err="1"/>
              <a:t>перечислить</a:t>
            </a:r>
            <a:r>
              <a:rPr sz="1323"/>
              <a:t> </a:t>
            </a:r>
            <a:r>
              <a:rPr sz="1323" err="1"/>
              <a:t>незначительную</a:t>
            </a:r>
            <a:r>
              <a:rPr sz="1323"/>
              <a:t> </a:t>
            </a:r>
            <a:r>
              <a:rPr sz="1323" err="1"/>
              <a:t>сумму</a:t>
            </a:r>
            <a:r>
              <a:rPr sz="1323"/>
              <a:t>, </a:t>
            </a:r>
            <a:r>
              <a:rPr sz="1323" err="1"/>
              <a:t>необходимую</a:t>
            </a:r>
            <a:r>
              <a:rPr sz="1323"/>
              <a:t> </a:t>
            </a:r>
            <a:r>
              <a:rPr sz="1323" err="1"/>
              <a:t>для</a:t>
            </a:r>
            <a:r>
              <a:rPr sz="1323"/>
              <a:t> </a:t>
            </a:r>
            <a:r>
              <a:rPr sz="1323" err="1"/>
              <a:t>оформления</a:t>
            </a:r>
            <a:r>
              <a:rPr sz="1323"/>
              <a:t> </a:t>
            </a:r>
            <a:r>
              <a:rPr sz="1323" err="1"/>
              <a:t>перевода</a:t>
            </a:r>
            <a:r>
              <a:rPr sz="1323"/>
              <a:t>, </a:t>
            </a:r>
            <a:r>
              <a:rPr sz="1323" err="1"/>
              <a:t>дачи</a:t>
            </a:r>
            <a:r>
              <a:rPr sz="1323"/>
              <a:t> </a:t>
            </a:r>
            <a:r>
              <a:rPr sz="1323" err="1"/>
              <a:t>взятки</a:t>
            </a:r>
            <a:r>
              <a:rPr sz="1323"/>
              <a:t> </a:t>
            </a:r>
            <a:r>
              <a:rPr sz="1323" err="1"/>
              <a:t>или</a:t>
            </a:r>
            <a:r>
              <a:rPr sz="1323"/>
              <a:t> </a:t>
            </a:r>
            <a:r>
              <a:rPr sz="1323" err="1"/>
              <a:t>оплаты</a:t>
            </a:r>
            <a:r>
              <a:rPr sz="1323"/>
              <a:t> </a:t>
            </a:r>
            <a:r>
              <a:rPr sz="1323" err="1"/>
              <a:t>услуг</a:t>
            </a:r>
            <a:r>
              <a:rPr sz="1323"/>
              <a:t> </a:t>
            </a:r>
            <a:r>
              <a:rPr sz="1323" err="1"/>
              <a:t>юриста</a:t>
            </a:r>
            <a:r>
              <a:rPr sz="1323"/>
              <a:t>. </a:t>
            </a:r>
            <a:r>
              <a:rPr sz="1323" err="1"/>
              <a:t>Затем</a:t>
            </a:r>
            <a:r>
              <a:rPr sz="1323"/>
              <a:t> </a:t>
            </a:r>
            <a:r>
              <a:rPr sz="1323" err="1"/>
              <a:t>появляется</a:t>
            </a:r>
            <a:r>
              <a:rPr sz="1323"/>
              <a:t> </a:t>
            </a:r>
            <a:r>
              <a:rPr sz="1323" err="1"/>
              <a:t>еще</a:t>
            </a:r>
            <a:r>
              <a:rPr sz="1323"/>
              <a:t> </a:t>
            </a:r>
            <a:r>
              <a:rPr sz="1323" err="1"/>
              <a:t>одна</a:t>
            </a:r>
            <a:r>
              <a:rPr sz="1323"/>
              <a:t> </a:t>
            </a:r>
            <a:r>
              <a:rPr sz="1323" err="1"/>
              <a:t>причина</a:t>
            </a:r>
            <a:r>
              <a:rPr sz="1323"/>
              <a:t> </a:t>
            </a:r>
            <a:r>
              <a:rPr sz="1323" err="1"/>
              <a:t>перечислить</a:t>
            </a:r>
            <a:r>
              <a:rPr sz="1323"/>
              <a:t> «</a:t>
            </a:r>
            <a:r>
              <a:rPr sz="1323" err="1"/>
              <a:t>незначительную</a:t>
            </a:r>
            <a:r>
              <a:rPr sz="1323"/>
              <a:t>» </a:t>
            </a:r>
            <a:r>
              <a:rPr sz="1323" err="1"/>
              <a:t>сумму</a:t>
            </a:r>
            <a:r>
              <a:rPr sz="1323"/>
              <a:t>, </a:t>
            </a:r>
            <a:r>
              <a:rPr sz="1323" err="1"/>
              <a:t>потом</a:t>
            </a:r>
            <a:r>
              <a:rPr sz="1323"/>
              <a:t> </a:t>
            </a:r>
            <a:r>
              <a:rPr sz="1323" err="1"/>
              <a:t>другая</a:t>
            </a:r>
            <a:r>
              <a:rPr sz="1323"/>
              <a:t>... </a:t>
            </a:r>
            <a:r>
              <a:rPr sz="1323" err="1"/>
              <a:t>Деньги</a:t>
            </a:r>
            <a:r>
              <a:rPr sz="1323"/>
              <a:t> </a:t>
            </a:r>
            <a:r>
              <a:rPr sz="1323" err="1"/>
              <a:t>тянут</a:t>
            </a:r>
            <a:r>
              <a:rPr sz="1323"/>
              <a:t> </a:t>
            </a:r>
            <a:r>
              <a:rPr sz="1323" err="1"/>
              <a:t>из</a:t>
            </a:r>
            <a:r>
              <a:rPr sz="1323"/>
              <a:t> </a:t>
            </a:r>
            <a:r>
              <a:rPr sz="1323" err="1"/>
              <a:t>доверчивого</a:t>
            </a:r>
            <a:r>
              <a:rPr sz="1323"/>
              <a:t> </a:t>
            </a:r>
            <a:r>
              <a:rPr sz="1323" err="1"/>
              <a:t>клиента</a:t>
            </a:r>
            <a:r>
              <a:rPr sz="1323"/>
              <a:t> </a:t>
            </a:r>
            <a:r>
              <a:rPr sz="1323" err="1"/>
              <a:t>до</a:t>
            </a:r>
            <a:r>
              <a:rPr sz="1323"/>
              <a:t> </a:t>
            </a:r>
            <a:r>
              <a:rPr sz="1323" err="1"/>
              <a:t>тех</a:t>
            </a:r>
            <a:r>
              <a:rPr sz="1323"/>
              <a:t> </a:t>
            </a:r>
            <a:r>
              <a:rPr sz="1323" err="1"/>
              <a:t>пор</a:t>
            </a:r>
            <a:r>
              <a:rPr sz="1323"/>
              <a:t>, </a:t>
            </a:r>
            <a:r>
              <a:rPr sz="1323" err="1"/>
              <a:t>пока</a:t>
            </a:r>
            <a:r>
              <a:rPr sz="1323"/>
              <a:t> </a:t>
            </a:r>
            <a:r>
              <a:rPr sz="1323" err="1"/>
              <a:t>он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осознает</a:t>
            </a:r>
            <a:r>
              <a:rPr sz="1323"/>
              <a:t>, </a:t>
            </a:r>
            <a:r>
              <a:rPr sz="1323" err="1"/>
              <a:t>что</a:t>
            </a:r>
            <a:r>
              <a:rPr sz="1323"/>
              <a:t> </a:t>
            </a:r>
            <a:r>
              <a:rPr sz="1323" err="1"/>
              <a:t>его</a:t>
            </a:r>
            <a:r>
              <a:rPr sz="1323"/>
              <a:t> </a:t>
            </a:r>
            <a:r>
              <a:rPr sz="1323" err="1"/>
              <a:t>обманули</a:t>
            </a:r>
            <a:r>
              <a:rPr sz="1323"/>
              <a:t>.</a:t>
            </a:r>
          </a:p>
        </p:txBody>
      </p:sp>
      <p:sp>
        <p:nvSpPr>
          <p:cNvPr id="334" name="Shape 334"/>
          <p:cNvSpPr>
            <a:spLocks noGrp="1"/>
          </p:cNvSpPr>
          <p:nvPr>
            <p:ph type="title"/>
          </p:nvPr>
        </p:nvSpPr>
        <p:spPr>
          <a:xfrm>
            <a:off x="534432" y="1350127"/>
            <a:ext cx="9619774" cy="875695"/>
          </a:xfrm>
        </p:spPr>
        <p:txBody>
          <a:bodyPr/>
          <a:lstStyle>
            <a:lvl1pPr>
              <a:defRPr sz="32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«Нигерийские» сюжеты</a:t>
            </a:r>
          </a:p>
        </p:txBody>
      </p:sp>
      <p:sp>
        <p:nvSpPr>
          <p:cNvPr id="335" name="Shape 33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33</a:t>
            </a:fld>
            <a:endParaRPr lang="ru-RU"/>
          </a:p>
        </p:txBody>
      </p:sp>
      <p:sp>
        <p:nvSpPr>
          <p:cNvPr id="336" name="Shape 336"/>
          <p:cNvSpPr/>
          <p:nvPr/>
        </p:nvSpPr>
        <p:spPr>
          <a:xfrm>
            <a:off x="1588031" y="5827292"/>
            <a:ext cx="6855169" cy="1281950"/>
          </a:xfrm>
          <a:prstGeom prst="rect">
            <a:avLst/>
          </a:prstGeom>
          <a:ln w="12700">
            <a:solidFill>
              <a:srgbClr val="3DA8A9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/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По результатам специальных исследований, примерно один процент пользователей интернета, то есть </a:t>
            </a:r>
            <a:r>
              <a:rPr sz="1323" b="1"/>
              <a:t>каждый сотый</a:t>
            </a:r>
            <a:r>
              <a:rPr sz="1323"/>
              <a:t>, получивших по e-mail «нигерийские письма», оказываются вовлеченными в эту аферу. В арсенале мошенников как правило всего несколько уловок, которые могут сочетаться в одном письме.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val="15380934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/>
          <p:nvPr/>
        </p:nvSpPr>
        <p:spPr>
          <a:xfrm>
            <a:off x="3451584" y="2058339"/>
            <a:ext cx="5479926" cy="494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/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Старайтесь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открывать</a:t>
            </a:r>
            <a:r>
              <a:rPr sz="1323"/>
              <a:t> </a:t>
            </a:r>
            <a:r>
              <a:rPr sz="1323" err="1"/>
              <a:t>сайты</a:t>
            </a:r>
            <a:r>
              <a:rPr sz="1323"/>
              <a:t> </a:t>
            </a:r>
            <a:r>
              <a:rPr sz="1323" err="1"/>
              <a:t>платежных</a:t>
            </a:r>
            <a:r>
              <a:rPr sz="1323"/>
              <a:t> </a:t>
            </a:r>
            <a:r>
              <a:rPr sz="1323" err="1"/>
              <a:t>систем</a:t>
            </a:r>
            <a:r>
              <a:rPr sz="1323"/>
              <a:t> </a:t>
            </a:r>
            <a:r>
              <a:rPr sz="1323" err="1"/>
              <a:t>по</a:t>
            </a:r>
            <a:r>
              <a:rPr sz="1323"/>
              <a:t> </a:t>
            </a:r>
            <a:r>
              <a:rPr sz="1323" err="1"/>
              <a:t>ссылке</a:t>
            </a:r>
            <a:r>
              <a:rPr sz="1323"/>
              <a:t> (</a:t>
            </a:r>
            <a:r>
              <a:rPr sz="1323" err="1"/>
              <a:t>например</a:t>
            </a:r>
            <a:r>
              <a:rPr sz="1323"/>
              <a:t>, в </a:t>
            </a:r>
            <a:r>
              <a:rPr sz="1323" err="1"/>
              <a:t>письмах</a:t>
            </a:r>
            <a:r>
              <a:rPr sz="1323"/>
              <a:t>). </a:t>
            </a:r>
            <a:r>
              <a:rPr sz="1323" err="1"/>
              <a:t>Обязательно</a:t>
            </a:r>
            <a:r>
              <a:rPr sz="1323"/>
              <a:t> </a:t>
            </a:r>
            <a:r>
              <a:rPr sz="1323" err="1"/>
              <a:t>проверяйте</a:t>
            </a:r>
            <a:r>
              <a:rPr sz="1323"/>
              <a:t>, </a:t>
            </a:r>
            <a:r>
              <a:rPr sz="1323" err="1"/>
              <a:t>какой</a:t>
            </a:r>
            <a:r>
              <a:rPr sz="1323"/>
              <a:t> URL </a:t>
            </a:r>
            <a:r>
              <a:rPr sz="1323" err="1"/>
              <a:t>стоит</a:t>
            </a:r>
            <a:r>
              <a:rPr sz="1323"/>
              <a:t> в </a:t>
            </a:r>
            <a:r>
              <a:rPr sz="1323" err="1"/>
              <a:t>адресной</a:t>
            </a:r>
            <a:r>
              <a:rPr sz="1323"/>
              <a:t> </a:t>
            </a:r>
            <a:r>
              <a:rPr sz="1323" err="1"/>
              <a:t>строке</a:t>
            </a:r>
            <a:r>
              <a:rPr sz="1323"/>
              <a:t>, </a:t>
            </a:r>
            <a:r>
              <a:rPr sz="1323" err="1"/>
              <a:t>или</a:t>
            </a:r>
            <a:r>
              <a:rPr sz="1323"/>
              <a:t> </a:t>
            </a:r>
            <a:r>
              <a:rPr sz="1323" err="1"/>
              <a:t>посмотрите</a:t>
            </a:r>
            <a:r>
              <a:rPr sz="1323"/>
              <a:t> в </a:t>
            </a:r>
            <a:r>
              <a:rPr sz="1323" err="1"/>
              <a:t>свойствах</a:t>
            </a:r>
            <a:r>
              <a:rPr sz="1323"/>
              <a:t> </a:t>
            </a:r>
            <a:r>
              <a:rPr sz="1323" err="1"/>
              <a:t>ссылки</a:t>
            </a:r>
            <a:r>
              <a:rPr sz="1323"/>
              <a:t>, </a:t>
            </a:r>
            <a:r>
              <a:rPr sz="1323" err="1"/>
              <a:t>куда</a:t>
            </a:r>
            <a:r>
              <a:rPr sz="1323"/>
              <a:t> </a:t>
            </a:r>
            <a:r>
              <a:rPr sz="1323" err="1"/>
              <a:t>она</a:t>
            </a:r>
            <a:r>
              <a:rPr sz="1323"/>
              <a:t> </a:t>
            </a:r>
            <a:r>
              <a:rPr sz="1323" err="1"/>
              <a:t>ведет</a:t>
            </a:r>
            <a:r>
              <a:rPr sz="1323"/>
              <a:t>. </a:t>
            </a:r>
            <a:r>
              <a:rPr sz="1323" err="1"/>
              <a:t>Вы</a:t>
            </a:r>
            <a:r>
              <a:rPr sz="1323"/>
              <a:t> </a:t>
            </a:r>
            <a:r>
              <a:rPr sz="1323" err="1"/>
              <a:t>можете</a:t>
            </a:r>
            <a:r>
              <a:rPr sz="1323"/>
              <a:t> </a:t>
            </a:r>
            <a:r>
              <a:rPr sz="1323" err="1"/>
              <a:t>попасть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сайт-обманку</a:t>
            </a:r>
            <a:r>
              <a:rPr sz="1323"/>
              <a:t>, </a:t>
            </a:r>
            <a:r>
              <a:rPr sz="1323" err="1"/>
              <a:t>внешне</a:t>
            </a:r>
            <a:r>
              <a:rPr sz="1323"/>
              <a:t> </a:t>
            </a:r>
            <a:r>
              <a:rPr sz="1323" err="1"/>
              <a:t>очень</a:t>
            </a:r>
            <a:r>
              <a:rPr sz="1323"/>
              <a:t> </a:t>
            </a:r>
            <a:r>
              <a:rPr sz="1323" err="1"/>
              <a:t>похожий</a:t>
            </a:r>
            <a:r>
              <a:rPr sz="1323"/>
              <a:t>, </a:t>
            </a:r>
            <a:r>
              <a:rPr sz="1323" err="1"/>
              <a:t>практически</a:t>
            </a:r>
            <a:r>
              <a:rPr sz="1323"/>
              <a:t> </a:t>
            </a:r>
            <a:r>
              <a:rPr sz="1323" err="1"/>
              <a:t>неотличимый</a:t>
            </a:r>
            <a:r>
              <a:rPr sz="1323"/>
              <a:t> </a:t>
            </a:r>
            <a:r>
              <a:rPr sz="1323" err="1"/>
              <a:t>от</a:t>
            </a:r>
            <a:r>
              <a:rPr sz="1323"/>
              <a:t> </a:t>
            </a:r>
            <a:r>
              <a:rPr sz="1323" err="1"/>
              <a:t>настоящего</a:t>
            </a:r>
            <a:r>
              <a:rPr sz="1323"/>
              <a:t> </a:t>
            </a:r>
            <a:r>
              <a:rPr sz="1323" err="1"/>
              <a:t>сайта</a:t>
            </a:r>
            <a:r>
              <a:rPr sz="1323"/>
              <a:t> </a:t>
            </a:r>
            <a:r>
              <a:rPr sz="1323" err="1"/>
              <a:t>платежной</a:t>
            </a:r>
            <a:r>
              <a:rPr sz="1323"/>
              <a:t> </a:t>
            </a:r>
            <a:r>
              <a:rPr sz="1323" err="1"/>
              <a:t>системы</a:t>
            </a:r>
            <a:r>
              <a:rPr sz="1323"/>
              <a:t>. </a:t>
            </a:r>
            <a:r>
              <a:rPr sz="1323" err="1"/>
              <a:t>Расчет</a:t>
            </a:r>
            <a:r>
              <a:rPr sz="1323"/>
              <a:t> в </a:t>
            </a:r>
            <a:r>
              <a:rPr sz="1323" err="1"/>
              <a:t>этом</a:t>
            </a:r>
            <a:r>
              <a:rPr sz="1323"/>
              <a:t> </a:t>
            </a:r>
            <a:r>
              <a:rPr sz="1323" err="1"/>
              <a:t>случае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то</a:t>
            </a:r>
            <a:r>
              <a:rPr sz="1323"/>
              <a:t>, </a:t>
            </a:r>
            <a:r>
              <a:rPr sz="1323" err="1"/>
              <a:t>что</a:t>
            </a:r>
            <a:r>
              <a:rPr sz="1323"/>
              <a:t> </a:t>
            </a:r>
            <a:r>
              <a:rPr sz="1323" err="1"/>
              <a:t>вы</a:t>
            </a:r>
            <a:r>
              <a:rPr sz="1323"/>
              <a:t> </a:t>
            </a:r>
            <a:r>
              <a:rPr sz="1323" err="1"/>
              <a:t>введете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таком</a:t>
            </a:r>
            <a:r>
              <a:rPr sz="1323"/>
              <a:t> </a:t>
            </a:r>
            <a:r>
              <a:rPr sz="1323" err="1"/>
              <a:t>сайте</a:t>
            </a:r>
            <a:r>
              <a:rPr sz="1323"/>
              <a:t> </a:t>
            </a:r>
            <a:r>
              <a:rPr sz="1323" err="1"/>
              <a:t>свои</a:t>
            </a:r>
            <a:r>
              <a:rPr sz="1323"/>
              <a:t> </a:t>
            </a:r>
            <a:r>
              <a:rPr sz="1323" err="1"/>
              <a:t>данные</a:t>
            </a:r>
            <a:r>
              <a:rPr sz="1323"/>
              <a:t> и </a:t>
            </a:r>
            <a:r>
              <a:rPr sz="1323" err="1"/>
              <a:t>они</a:t>
            </a:r>
            <a:r>
              <a:rPr sz="1323"/>
              <a:t> </a:t>
            </a:r>
            <a:r>
              <a:rPr sz="1323" err="1"/>
              <a:t>станут</a:t>
            </a:r>
            <a:r>
              <a:rPr sz="1323"/>
              <a:t> </a:t>
            </a:r>
            <a:r>
              <a:rPr sz="1323" err="1"/>
              <a:t>известны</a:t>
            </a:r>
            <a:r>
              <a:rPr sz="1323"/>
              <a:t> </a:t>
            </a:r>
            <a:r>
              <a:rPr sz="1323" err="1"/>
              <a:t>мошенникам</a:t>
            </a:r>
            <a:r>
              <a:rPr sz="1323"/>
              <a:t>.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Совершайте</a:t>
            </a:r>
            <a:r>
              <a:rPr sz="1323"/>
              <a:t> </a:t>
            </a:r>
            <a:r>
              <a:rPr sz="1323" err="1"/>
              <a:t>покупки</a:t>
            </a:r>
            <a:r>
              <a:rPr sz="1323"/>
              <a:t> в </a:t>
            </a:r>
            <a:r>
              <a:rPr sz="1323" err="1"/>
              <a:t>интернете</a:t>
            </a:r>
            <a:r>
              <a:rPr sz="1323"/>
              <a:t> с </a:t>
            </a:r>
            <a:r>
              <a:rPr sz="1323" err="1"/>
              <a:t>помощью</a:t>
            </a:r>
            <a:r>
              <a:rPr sz="1323"/>
              <a:t> </a:t>
            </a:r>
            <a:r>
              <a:rPr sz="1323" err="1"/>
              <a:t>отдельной</a:t>
            </a:r>
            <a:r>
              <a:rPr sz="1323"/>
              <a:t> </a:t>
            </a:r>
            <a:r>
              <a:rPr sz="1323" err="1"/>
              <a:t>банковской</a:t>
            </a:r>
            <a:r>
              <a:rPr sz="1323"/>
              <a:t> </a:t>
            </a:r>
            <a:r>
              <a:rPr sz="1323" err="1"/>
              <a:t>карты</a:t>
            </a:r>
            <a:r>
              <a:rPr sz="1323"/>
              <a:t> и </a:t>
            </a:r>
            <a:r>
              <a:rPr sz="1323" err="1"/>
              <a:t>только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проверенных</a:t>
            </a:r>
            <a:r>
              <a:rPr sz="1323"/>
              <a:t> </a:t>
            </a:r>
            <a:r>
              <a:rPr sz="1323" err="1"/>
              <a:t>сайтах</a:t>
            </a:r>
            <a:endParaRPr sz="1323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Никогда</a:t>
            </a:r>
            <a:r>
              <a:rPr sz="1323"/>
              <a:t> </a:t>
            </a:r>
            <a:r>
              <a:rPr sz="1323" err="1"/>
              <a:t>никому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сообщайте</a:t>
            </a:r>
            <a:r>
              <a:rPr sz="1323"/>
              <a:t> </a:t>
            </a:r>
            <a:r>
              <a:rPr sz="1323" err="1"/>
              <a:t>ваши</a:t>
            </a:r>
            <a:r>
              <a:rPr sz="1323"/>
              <a:t> </a:t>
            </a:r>
            <a:r>
              <a:rPr sz="1323" err="1"/>
              <a:t>пароли</a:t>
            </a:r>
            <a:r>
              <a:rPr sz="1323"/>
              <a:t>. </a:t>
            </a:r>
            <a:r>
              <a:rPr sz="1323" err="1"/>
              <a:t>Вводить</a:t>
            </a:r>
            <a:r>
              <a:rPr sz="1323"/>
              <a:t> </a:t>
            </a:r>
            <a:r>
              <a:rPr sz="1323" err="1"/>
              <a:t>пароли</a:t>
            </a:r>
            <a:r>
              <a:rPr sz="1323"/>
              <a:t> </a:t>
            </a:r>
            <a:r>
              <a:rPr sz="1323" err="1"/>
              <a:t>можно</a:t>
            </a:r>
            <a:r>
              <a:rPr sz="1323"/>
              <a:t> и </a:t>
            </a:r>
            <a:r>
              <a:rPr sz="1323" err="1"/>
              <a:t>нужно</a:t>
            </a:r>
            <a:r>
              <a:rPr sz="1323"/>
              <a:t> </a:t>
            </a:r>
            <a:r>
              <a:rPr sz="1323" err="1"/>
              <a:t>только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самих</a:t>
            </a:r>
            <a:r>
              <a:rPr sz="1323"/>
              <a:t> </a:t>
            </a:r>
            <a:r>
              <a:rPr sz="1323" err="1"/>
              <a:t>сайтах</a:t>
            </a:r>
            <a:r>
              <a:rPr sz="1323"/>
              <a:t> </a:t>
            </a:r>
            <a:r>
              <a:rPr sz="1323" err="1"/>
              <a:t>платежных</a:t>
            </a:r>
            <a:r>
              <a:rPr sz="1323"/>
              <a:t> </a:t>
            </a:r>
            <a:r>
              <a:rPr sz="1323" err="1"/>
              <a:t>процессоров</a:t>
            </a:r>
            <a:r>
              <a:rPr sz="1323"/>
              <a:t>, </a:t>
            </a:r>
            <a:r>
              <a:rPr sz="1323" err="1"/>
              <a:t>но</a:t>
            </a:r>
            <a:r>
              <a:rPr sz="1323"/>
              <a:t> </a:t>
            </a:r>
            <a:r>
              <a:rPr sz="1323" err="1"/>
              <a:t>никак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других</a:t>
            </a:r>
            <a:r>
              <a:rPr sz="1323"/>
              <a:t> </a:t>
            </a:r>
            <a:r>
              <a:rPr sz="1323" err="1"/>
              <a:t>ресурсах</a:t>
            </a:r>
            <a:r>
              <a:rPr sz="1323"/>
              <a:t>.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храните</a:t>
            </a:r>
            <a:r>
              <a:rPr sz="1323"/>
              <a:t> </a:t>
            </a:r>
            <a:r>
              <a:rPr sz="1323" err="1"/>
              <a:t>файлы</a:t>
            </a:r>
            <a:r>
              <a:rPr sz="1323"/>
              <a:t> с </a:t>
            </a:r>
            <a:r>
              <a:rPr sz="1323" err="1"/>
              <a:t>секретной</a:t>
            </a:r>
            <a:r>
              <a:rPr sz="1323"/>
              <a:t> </a:t>
            </a:r>
            <a:r>
              <a:rPr sz="1323" err="1"/>
              <a:t>информацией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доступных</a:t>
            </a:r>
            <a:r>
              <a:rPr sz="1323"/>
              <a:t> </a:t>
            </a:r>
            <a:r>
              <a:rPr sz="1323" err="1"/>
              <a:t>или</a:t>
            </a:r>
            <a:r>
              <a:rPr sz="1323"/>
              <a:t> </a:t>
            </a:r>
            <a:r>
              <a:rPr sz="1323" err="1"/>
              <a:t>недостаточно</a:t>
            </a:r>
            <a:r>
              <a:rPr sz="1323"/>
              <a:t> </a:t>
            </a:r>
            <a:r>
              <a:rPr sz="1323" err="1"/>
              <a:t>надежных</a:t>
            </a:r>
            <a:r>
              <a:rPr sz="1323"/>
              <a:t> </a:t>
            </a:r>
            <a:r>
              <a:rPr sz="1323" err="1"/>
              <a:t>носителях</a:t>
            </a:r>
            <a:r>
              <a:rPr sz="1323"/>
              <a:t> </a:t>
            </a:r>
            <a:r>
              <a:rPr sz="1323" err="1"/>
              <a:t>информации</a:t>
            </a:r>
            <a:r>
              <a:rPr sz="1323"/>
              <a:t>. </a:t>
            </a:r>
            <a:r>
              <a:rPr sz="1323" err="1"/>
              <a:t>Всегда</a:t>
            </a:r>
            <a:r>
              <a:rPr sz="1323"/>
              <a:t> </a:t>
            </a:r>
            <a:r>
              <a:rPr sz="1323" err="1"/>
              <a:t>делайте</a:t>
            </a:r>
            <a:r>
              <a:rPr sz="1323"/>
              <a:t> </a:t>
            </a:r>
            <a:r>
              <a:rPr sz="1323" err="1"/>
              <a:t>несколько</a:t>
            </a:r>
            <a:r>
              <a:rPr sz="1323"/>
              <a:t> </a:t>
            </a:r>
            <a:r>
              <a:rPr sz="1323" err="1"/>
              <a:t>копий</a:t>
            </a:r>
            <a:r>
              <a:rPr sz="1323"/>
              <a:t> </a:t>
            </a:r>
            <a:r>
              <a:rPr sz="1323" err="1"/>
              <a:t>таких</a:t>
            </a:r>
            <a:r>
              <a:rPr sz="1323"/>
              <a:t> </a:t>
            </a:r>
            <a:r>
              <a:rPr sz="1323" err="1"/>
              <a:t>файлов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разных</a:t>
            </a:r>
            <a:r>
              <a:rPr sz="1323"/>
              <a:t> </a:t>
            </a:r>
            <a:r>
              <a:rPr sz="1323" err="1"/>
              <a:t>носителях</a:t>
            </a:r>
            <a:r>
              <a:rPr sz="1323"/>
              <a:t>.</a:t>
            </a:r>
          </a:p>
        </p:txBody>
      </p:sp>
      <p:sp>
        <p:nvSpPr>
          <p:cNvPr id="344" name="Shape 344"/>
          <p:cNvSpPr>
            <a:spLocks noGrp="1"/>
          </p:cNvSpPr>
          <p:nvPr>
            <p:ph type="title"/>
          </p:nvPr>
        </p:nvSpPr>
        <p:spPr>
          <a:xfrm>
            <a:off x="534432" y="1252148"/>
            <a:ext cx="9619774" cy="875695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Способы защиты</a:t>
            </a:r>
          </a:p>
        </p:txBody>
      </p:sp>
      <p:sp>
        <p:nvSpPr>
          <p:cNvPr id="345" name="Shape 34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34</a:t>
            </a:fld>
            <a:endParaRPr/>
          </a:p>
        </p:txBody>
      </p:sp>
      <p:pic>
        <p:nvPicPr>
          <p:cNvPr id="346" name="image16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90116" y="3048178"/>
            <a:ext cx="2524163" cy="288714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val="27478115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/>
          <p:nvPr/>
        </p:nvSpPr>
        <p:spPr>
          <a:xfrm>
            <a:off x="3627545" y="1991360"/>
            <a:ext cx="5961932" cy="4682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417" tIns="50417" rIns="50417" bIns="50417">
            <a:spAutoFit/>
          </a:bodyPr>
          <a:lstStyle/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Если</a:t>
            </a:r>
            <a:r>
              <a:rPr sz="1323"/>
              <a:t> </a:t>
            </a:r>
            <a:r>
              <a:rPr sz="1323" err="1"/>
              <a:t>вам</a:t>
            </a:r>
            <a:r>
              <a:rPr sz="1323"/>
              <a:t> </a:t>
            </a:r>
            <a:r>
              <a:rPr sz="1323" err="1"/>
              <a:t>предлагают</a:t>
            </a:r>
            <a:r>
              <a:rPr sz="1323"/>
              <a:t> </a:t>
            </a:r>
            <a:r>
              <a:rPr sz="1323" err="1"/>
              <a:t>удаленную</a:t>
            </a:r>
            <a:r>
              <a:rPr sz="1323"/>
              <a:t> </a:t>
            </a:r>
            <a:r>
              <a:rPr sz="1323" err="1"/>
              <a:t>работу</a:t>
            </a:r>
            <a:r>
              <a:rPr sz="1323"/>
              <a:t> </a:t>
            </a:r>
            <a:r>
              <a:rPr sz="1323" err="1"/>
              <a:t>и</a:t>
            </a:r>
            <a:r>
              <a:rPr sz="1323"/>
              <a:t> </a:t>
            </a:r>
            <a:r>
              <a:rPr sz="1323" err="1"/>
              <a:t>при</a:t>
            </a:r>
            <a:r>
              <a:rPr sz="1323"/>
              <a:t> </a:t>
            </a:r>
            <a:r>
              <a:rPr sz="1323" err="1"/>
              <a:t>этом</a:t>
            </a:r>
            <a:r>
              <a:rPr sz="1323"/>
              <a:t> </a:t>
            </a:r>
            <a:r>
              <a:rPr sz="1323" err="1"/>
              <a:t>просят</a:t>
            </a:r>
            <a:r>
              <a:rPr sz="1323"/>
              <a:t> </a:t>
            </a:r>
            <a:r>
              <a:rPr sz="1323" err="1"/>
              <a:t>оплатить</a:t>
            </a:r>
            <a:r>
              <a:rPr sz="1323"/>
              <a:t> </a:t>
            </a:r>
            <a:r>
              <a:rPr sz="1323" err="1"/>
              <a:t>регистрационный</a:t>
            </a:r>
            <a:r>
              <a:rPr sz="1323"/>
              <a:t> </a:t>
            </a:r>
            <a:r>
              <a:rPr sz="1323" err="1"/>
              <a:t>взнос</a:t>
            </a:r>
            <a:r>
              <a:rPr sz="1323"/>
              <a:t> </a:t>
            </a:r>
            <a:r>
              <a:rPr sz="1323" err="1"/>
              <a:t>в</a:t>
            </a:r>
            <a:r>
              <a:rPr sz="1323"/>
              <a:t> </a:t>
            </a:r>
            <a:r>
              <a:rPr sz="1323" err="1"/>
              <a:t>качестве</a:t>
            </a:r>
            <a:r>
              <a:rPr sz="1323"/>
              <a:t> </a:t>
            </a:r>
            <a:r>
              <a:rPr sz="1323" err="1"/>
              <a:t>гарантии</a:t>
            </a:r>
            <a:r>
              <a:rPr sz="1323"/>
              <a:t> </a:t>
            </a:r>
            <a:r>
              <a:rPr sz="1323" err="1"/>
              <a:t>за</a:t>
            </a:r>
            <a:r>
              <a:rPr sz="1323"/>
              <a:t> </a:t>
            </a:r>
            <a:r>
              <a:rPr sz="1323" err="1"/>
              <a:t>пересылку</a:t>
            </a:r>
            <a:r>
              <a:rPr sz="1323"/>
              <a:t> </a:t>
            </a:r>
            <a:r>
              <a:rPr sz="1323" err="1"/>
              <a:t>данных</a:t>
            </a:r>
            <a:r>
              <a:rPr sz="1323"/>
              <a:t> </a:t>
            </a:r>
            <a:r>
              <a:rPr sz="1323" err="1"/>
              <a:t>и</a:t>
            </a:r>
            <a:r>
              <a:rPr sz="1323"/>
              <a:t> </a:t>
            </a:r>
            <a:r>
              <a:rPr sz="1323" err="1"/>
              <a:t>т</a:t>
            </a:r>
            <a:r>
              <a:rPr sz="1323"/>
              <a:t>. </a:t>
            </a:r>
            <a:r>
              <a:rPr sz="1323" err="1"/>
              <a:t>п</a:t>
            </a:r>
            <a:r>
              <a:rPr sz="1323"/>
              <a:t>.,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попадайтесь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эту</a:t>
            </a:r>
            <a:r>
              <a:rPr sz="1323"/>
              <a:t> </a:t>
            </a:r>
            <a:r>
              <a:rPr sz="1323" err="1"/>
              <a:t>ловушку</a:t>
            </a:r>
            <a:r>
              <a:rPr sz="1323"/>
              <a:t>. </a:t>
            </a:r>
            <a:r>
              <a:rPr sz="1323" err="1"/>
              <a:t>Настоящие</a:t>
            </a:r>
            <a:r>
              <a:rPr sz="1323"/>
              <a:t> </a:t>
            </a:r>
            <a:r>
              <a:rPr sz="1323" err="1"/>
              <a:t>работодатели</a:t>
            </a:r>
            <a:r>
              <a:rPr sz="1323"/>
              <a:t> </a:t>
            </a:r>
            <a:r>
              <a:rPr sz="1323" err="1"/>
              <a:t>никогда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просят</a:t>
            </a:r>
            <a:r>
              <a:rPr sz="1323"/>
              <a:t> </a:t>
            </a:r>
            <a:r>
              <a:rPr sz="1323" err="1"/>
              <a:t>денег</a:t>
            </a:r>
            <a:r>
              <a:rPr sz="1323"/>
              <a:t> </a:t>
            </a:r>
            <a:r>
              <a:rPr sz="1323" err="1"/>
              <a:t>с</a:t>
            </a:r>
            <a:r>
              <a:rPr sz="1323"/>
              <a:t> </a:t>
            </a:r>
            <a:r>
              <a:rPr sz="1323" err="1"/>
              <a:t>соискателей</a:t>
            </a:r>
            <a:r>
              <a:rPr sz="1323"/>
              <a:t>, </a:t>
            </a:r>
            <a:r>
              <a:rPr sz="1323" err="1"/>
              <a:t>они</a:t>
            </a:r>
            <a:r>
              <a:rPr sz="1323"/>
              <a:t> </a:t>
            </a:r>
            <a:r>
              <a:rPr sz="1323" err="1"/>
              <a:t>сами</a:t>
            </a:r>
            <a:r>
              <a:rPr sz="1323"/>
              <a:t> </a:t>
            </a:r>
            <a:r>
              <a:rPr sz="1323" err="1"/>
              <a:t>платят</a:t>
            </a:r>
            <a:r>
              <a:rPr sz="1323"/>
              <a:t> </a:t>
            </a:r>
            <a:r>
              <a:rPr sz="1323" err="1"/>
              <a:t>за</a:t>
            </a:r>
            <a:r>
              <a:rPr sz="1323"/>
              <a:t> </a:t>
            </a:r>
            <a:r>
              <a:rPr sz="1323" err="1"/>
              <a:t>работу</a:t>
            </a:r>
            <a:r>
              <a:rPr sz="1323"/>
              <a:t>!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Предложения</a:t>
            </a:r>
            <a:r>
              <a:rPr sz="1323"/>
              <a:t> </a:t>
            </a:r>
            <a:r>
              <a:rPr sz="1323" err="1"/>
              <a:t>в</a:t>
            </a:r>
            <a:r>
              <a:rPr sz="1323"/>
              <a:t> </a:t>
            </a:r>
            <a:r>
              <a:rPr sz="1323" err="1"/>
              <a:t>духе</a:t>
            </a:r>
            <a:r>
              <a:rPr sz="1323"/>
              <a:t> «</a:t>
            </a:r>
            <a:r>
              <a:rPr sz="1323" err="1"/>
              <a:t>вышлите</a:t>
            </a:r>
            <a:r>
              <a:rPr sz="1323"/>
              <a:t> </a:t>
            </a:r>
            <a:r>
              <a:rPr sz="1323" err="1"/>
              <a:t>туда-то</a:t>
            </a:r>
            <a:r>
              <a:rPr sz="1323"/>
              <a:t> </a:t>
            </a:r>
            <a:r>
              <a:rPr sz="1323" err="1"/>
              <a:t>небольшую</a:t>
            </a:r>
            <a:r>
              <a:rPr sz="1323"/>
              <a:t> </a:t>
            </a:r>
            <a:r>
              <a:rPr sz="1323" err="1"/>
              <a:t>сумму</a:t>
            </a:r>
            <a:r>
              <a:rPr sz="1323"/>
              <a:t> </a:t>
            </a:r>
            <a:r>
              <a:rPr sz="1323" err="1"/>
              <a:t>и</a:t>
            </a:r>
            <a:r>
              <a:rPr sz="1323"/>
              <a:t> </a:t>
            </a:r>
            <a:r>
              <a:rPr sz="1323" err="1"/>
              <a:t>вскоре</a:t>
            </a:r>
            <a:r>
              <a:rPr sz="1323"/>
              <a:t> </a:t>
            </a:r>
            <a:r>
              <a:rPr sz="1323" err="1"/>
              <a:t>вы</a:t>
            </a:r>
            <a:r>
              <a:rPr sz="1323"/>
              <a:t> </a:t>
            </a:r>
            <a:r>
              <a:rPr sz="1323" err="1"/>
              <a:t>будете</a:t>
            </a:r>
            <a:r>
              <a:rPr sz="1323"/>
              <a:t> </a:t>
            </a:r>
            <a:r>
              <a:rPr sz="1323" err="1"/>
              <a:t>завалены</a:t>
            </a:r>
            <a:r>
              <a:rPr sz="1323"/>
              <a:t> </a:t>
            </a:r>
            <a:r>
              <a:rPr sz="1323" err="1"/>
              <a:t>деньгами</a:t>
            </a:r>
            <a:r>
              <a:rPr sz="1323"/>
              <a:t>» — </a:t>
            </a:r>
            <a:r>
              <a:rPr sz="1323" err="1"/>
              <a:t>это</a:t>
            </a:r>
            <a:r>
              <a:rPr sz="1323"/>
              <a:t> </a:t>
            </a:r>
            <a:r>
              <a:rPr sz="1323" err="1"/>
              <a:t>предложения</a:t>
            </a:r>
            <a:r>
              <a:rPr sz="1323"/>
              <a:t> </a:t>
            </a:r>
            <a:r>
              <a:rPr sz="1323" err="1"/>
              <a:t>от</a:t>
            </a:r>
            <a:r>
              <a:rPr sz="1323"/>
              <a:t> </a:t>
            </a:r>
            <a:r>
              <a:rPr sz="1323" err="1"/>
              <a:t>участников</a:t>
            </a:r>
            <a:r>
              <a:rPr sz="1323"/>
              <a:t> </a:t>
            </a:r>
            <a:r>
              <a:rPr sz="1323" err="1"/>
              <a:t>финансовых</a:t>
            </a:r>
            <a:r>
              <a:rPr sz="1323"/>
              <a:t> </a:t>
            </a:r>
            <a:r>
              <a:rPr sz="1323" err="1"/>
              <a:t>пирамид</a:t>
            </a:r>
            <a:r>
              <a:rPr sz="1323"/>
              <a:t>.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верьте</a:t>
            </a:r>
            <a:r>
              <a:rPr sz="1323"/>
              <a:t> </a:t>
            </a:r>
            <a:r>
              <a:rPr sz="1323" err="1"/>
              <a:t>таким</a:t>
            </a:r>
            <a:r>
              <a:rPr sz="1323"/>
              <a:t> </a:t>
            </a:r>
            <a:r>
              <a:rPr sz="1323" err="1"/>
              <a:t>предложениям</a:t>
            </a:r>
            <a:r>
              <a:rPr sz="1323"/>
              <a:t>, </a:t>
            </a:r>
            <a:r>
              <a:rPr sz="1323" err="1"/>
              <a:t>в</a:t>
            </a:r>
            <a:r>
              <a:rPr sz="1323"/>
              <a:t> </a:t>
            </a:r>
            <a:r>
              <a:rPr sz="1323" err="1"/>
              <a:t>пирамидах</a:t>
            </a:r>
            <a:r>
              <a:rPr sz="1323"/>
              <a:t> </a:t>
            </a:r>
            <a:r>
              <a:rPr sz="1323" err="1"/>
              <a:t>выигрывают</a:t>
            </a:r>
            <a:r>
              <a:rPr sz="1323"/>
              <a:t> </a:t>
            </a:r>
            <a:r>
              <a:rPr sz="1323" err="1"/>
              <a:t>только</a:t>
            </a:r>
            <a:r>
              <a:rPr sz="1323"/>
              <a:t> </a:t>
            </a:r>
            <a:r>
              <a:rPr sz="1323" err="1"/>
              <a:t>их</a:t>
            </a:r>
            <a:r>
              <a:rPr sz="1323"/>
              <a:t> </a:t>
            </a:r>
            <a:r>
              <a:rPr sz="1323" err="1"/>
              <a:t>создатели</a:t>
            </a:r>
            <a:r>
              <a:rPr sz="1323"/>
              <a:t>.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Письма</a:t>
            </a:r>
            <a:r>
              <a:rPr sz="1323"/>
              <a:t> </a:t>
            </a:r>
            <a:r>
              <a:rPr sz="1323" err="1"/>
              <a:t>о</a:t>
            </a:r>
            <a:r>
              <a:rPr sz="1323"/>
              <a:t> </a:t>
            </a:r>
            <a:r>
              <a:rPr sz="1323" err="1"/>
              <a:t>проблемах</a:t>
            </a:r>
            <a:r>
              <a:rPr sz="1323"/>
              <a:t> </a:t>
            </a:r>
            <a:r>
              <a:rPr sz="1323" err="1"/>
              <a:t>с</a:t>
            </a:r>
            <a:r>
              <a:rPr sz="1323"/>
              <a:t> </a:t>
            </a:r>
            <a:r>
              <a:rPr sz="1323" err="1"/>
              <a:t>вашим</a:t>
            </a:r>
            <a:r>
              <a:rPr sz="1323"/>
              <a:t> </a:t>
            </a:r>
            <a:r>
              <a:rPr sz="1323" err="1"/>
              <a:t>счетом</a:t>
            </a:r>
            <a:r>
              <a:rPr sz="1323"/>
              <a:t> </a:t>
            </a:r>
            <a:r>
              <a:rPr sz="1323" err="1"/>
              <a:t>в</a:t>
            </a:r>
            <a:r>
              <a:rPr sz="1323"/>
              <a:t> </a:t>
            </a:r>
            <a:r>
              <a:rPr sz="1323" err="1"/>
              <a:t>какой-либо</a:t>
            </a:r>
            <a:r>
              <a:rPr sz="1323"/>
              <a:t> </a:t>
            </a:r>
            <a:r>
              <a:rPr sz="1323" err="1"/>
              <a:t>платежной</a:t>
            </a:r>
            <a:r>
              <a:rPr sz="1323"/>
              <a:t> </a:t>
            </a:r>
            <a:r>
              <a:rPr sz="1323" err="1"/>
              <a:t>системе</a:t>
            </a:r>
            <a:r>
              <a:rPr sz="1323"/>
              <a:t>, </a:t>
            </a:r>
            <a:r>
              <a:rPr sz="1323" err="1"/>
              <a:t>требующие</a:t>
            </a:r>
            <a:r>
              <a:rPr sz="1323"/>
              <a:t> </a:t>
            </a:r>
            <a:r>
              <a:rPr sz="1323" err="1"/>
              <a:t>перехода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сайт</a:t>
            </a:r>
            <a:r>
              <a:rPr sz="1323"/>
              <a:t> </a:t>
            </a:r>
            <a:r>
              <a:rPr sz="1323" err="1"/>
              <a:t>и</a:t>
            </a:r>
            <a:r>
              <a:rPr sz="1323"/>
              <a:t> </a:t>
            </a:r>
            <a:r>
              <a:rPr sz="1323" err="1"/>
              <a:t>каких-либо</a:t>
            </a:r>
            <a:r>
              <a:rPr sz="1323"/>
              <a:t> </a:t>
            </a:r>
            <a:r>
              <a:rPr sz="1323" err="1"/>
              <a:t>действий</a:t>
            </a:r>
            <a:r>
              <a:rPr sz="1323"/>
              <a:t> </a:t>
            </a:r>
            <a:r>
              <a:rPr sz="1323" err="1"/>
              <a:t>от</a:t>
            </a:r>
            <a:r>
              <a:rPr sz="1323"/>
              <a:t> </a:t>
            </a:r>
            <a:r>
              <a:rPr sz="1323" err="1"/>
              <a:t>вас</a:t>
            </a:r>
            <a:r>
              <a:rPr sz="1323"/>
              <a:t>, </a:t>
            </a:r>
            <a:r>
              <a:rPr sz="1323" err="1"/>
              <a:t>отправляйте</a:t>
            </a:r>
            <a:r>
              <a:rPr sz="1323"/>
              <a:t> </a:t>
            </a:r>
            <a:r>
              <a:rPr sz="1323" err="1"/>
              <a:t>в</a:t>
            </a:r>
            <a:r>
              <a:rPr sz="1323"/>
              <a:t> </a:t>
            </a:r>
            <a:r>
              <a:rPr sz="1323" err="1"/>
              <a:t>корзину</a:t>
            </a:r>
            <a:r>
              <a:rPr sz="1323"/>
              <a:t>,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открывая</a:t>
            </a:r>
            <a:r>
              <a:rPr sz="1323"/>
              <a:t>. </a:t>
            </a:r>
            <a:r>
              <a:rPr sz="1323" err="1"/>
              <a:t>Техническая</a:t>
            </a:r>
            <a:r>
              <a:rPr sz="1323"/>
              <a:t> </a:t>
            </a:r>
            <a:r>
              <a:rPr sz="1323" err="1"/>
              <a:t>поддержка</a:t>
            </a:r>
            <a:r>
              <a:rPr sz="1323"/>
              <a:t> </a:t>
            </a:r>
            <a:r>
              <a:rPr sz="1323" err="1"/>
              <a:t>платежных</a:t>
            </a:r>
            <a:r>
              <a:rPr sz="1323"/>
              <a:t> </a:t>
            </a:r>
            <a:r>
              <a:rPr sz="1323" err="1"/>
              <a:t>систем</a:t>
            </a:r>
            <a:r>
              <a:rPr sz="1323"/>
              <a:t> </a:t>
            </a:r>
            <a:r>
              <a:rPr sz="1323" err="1"/>
              <a:t>никогда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рассылает</a:t>
            </a:r>
            <a:r>
              <a:rPr sz="1323"/>
              <a:t> </a:t>
            </a:r>
            <a:r>
              <a:rPr sz="1323" err="1"/>
              <a:t>таких</a:t>
            </a:r>
            <a:r>
              <a:rPr sz="1323"/>
              <a:t> </a:t>
            </a:r>
            <a:r>
              <a:rPr sz="1323" err="1"/>
              <a:t>писем</a:t>
            </a:r>
            <a:r>
              <a:rPr sz="1323"/>
              <a:t>.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В</a:t>
            </a:r>
            <a:r>
              <a:rPr sz="1323"/>
              <a:t> 99 % </a:t>
            </a:r>
            <a:r>
              <a:rPr sz="1323" err="1"/>
              <a:t>случаев</a:t>
            </a:r>
            <a:r>
              <a:rPr sz="1323"/>
              <a:t> </a:t>
            </a:r>
            <a:r>
              <a:rPr sz="1323" err="1"/>
              <a:t>платежи</a:t>
            </a:r>
            <a:r>
              <a:rPr sz="1323"/>
              <a:t>, </a:t>
            </a:r>
            <a:r>
              <a:rPr sz="1323" err="1"/>
              <a:t>которые</a:t>
            </a:r>
            <a:r>
              <a:rPr sz="1323"/>
              <a:t> </a:t>
            </a:r>
            <a:r>
              <a:rPr sz="1323" err="1"/>
              <a:t>вы</a:t>
            </a:r>
            <a:r>
              <a:rPr sz="1323"/>
              <a:t> </a:t>
            </a:r>
            <a:r>
              <a:rPr sz="1323" err="1"/>
              <a:t>делаете</a:t>
            </a:r>
            <a:r>
              <a:rPr sz="1323"/>
              <a:t> </a:t>
            </a:r>
            <a:r>
              <a:rPr sz="1323" err="1"/>
              <a:t>онлайн</a:t>
            </a:r>
            <a:r>
              <a:rPr sz="1323"/>
              <a:t>, </a:t>
            </a:r>
            <a:r>
              <a:rPr sz="1323" err="1"/>
              <a:t>отменить</a:t>
            </a:r>
            <a:r>
              <a:rPr sz="1323"/>
              <a:t> </a:t>
            </a:r>
            <a:r>
              <a:rPr sz="1323" err="1"/>
              <a:t>нельзя</a:t>
            </a:r>
            <a:r>
              <a:rPr sz="1323"/>
              <a:t>. </a:t>
            </a:r>
            <a:r>
              <a:rPr sz="1323" err="1"/>
              <a:t>Поэтому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торопитесь</a:t>
            </a:r>
            <a:r>
              <a:rPr sz="1323"/>
              <a:t>, </a:t>
            </a:r>
            <a:r>
              <a:rPr sz="1323" err="1"/>
              <a:t>подумайте</a:t>
            </a:r>
            <a:r>
              <a:rPr sz="1323"/>
              <a:t>, </a:t>
            </a:r>
            <a:r>
              <a:rPr sz="1323" err="1"/>
              <a:t>прежде</a:t>
            </a:r>
            <a:r>
              <a:rPr sz="1323"/>
              <a:t> </a:t>
            </a:r>
            <a:r>
              <a:rPr sz="1323" err="1"/>
              <a:t>чем</a:t>
            </a:r>
            <a:r>
              <a:rPr sz="1323"/>
              <a:t> </a:t>
            </a:r>
            <a:r>
              <a:rPr sz="1323" err="1"/>
              <a:t>заплатить</a:t>
            </a:r>
            <a:r>
              <a:rPr sz="1323"/>
              <a:t> </a:t>
            </a:r>
            <a:r>
              <a:rPr sz="1323" err="1"/>
              <a:t>за</a:t>
            </a:r>
            <a:r>
              <a:rPr sz="1323"/>
              <a:t> </a:t>
            </a:r>
            <a:r>
              <a:rPr sz="1323" err="1"/>
              <a:t>товар</a:t>
            </a:r>
            <a:r>
              <a:rPr sz="1323"/>
              <a:t> </a:t>
            </a:r>
            <a:r>
              <a:rPr sz="1323" err="1"/>
              <a:t>или</a:t>
            </a:r>
            <a:r>
              <a:rPr sz="1323"/>
              <a:t> </a:t>
            </a:r>
            <a:r>
              <a:rPr sz="1323" err="1"/>
              <a:t>услугу</a:t>
            </a:r>
            <a:r>
              <a:rPr sz="1323"/>
              <a:t>.</a:t>
            </a:r>
          </a:p>
        </p:txBody>
      </p:sp>
      <p:sp>
        <p:nvSpPr>
          <p:cNvPr id="354" name="Shape 3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Способы защиты</a:t>
            </a:r>
          </a:p>
        </p:txBody>
      </p:sp>
      <p:sp>
        <p:nvSpPr>
          <p:cNvPr id="355" name="Shape 35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35</a:t>
            </a:fld>
            <a:endParaRPr/>
          </a:p>
        </p:txBody>
      </p:sp>
      <p:pic>
        <p:nvPicPr>
          <p:cNvPr id="356" name="image16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90116" y="3048178"/>
            <a:ext cx="2524163" cy="288714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val="35285754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звание 4"/>
          <p:cNvSpPr>
            <a:spLocks noGrp="1"/>
          </p:cNvSpPr>
          <p:nvPr>
            <p:ph type="title"/>
          </p:nvPr>
        </p:nvSpPr>
        <p:spPr>
          <a:xfrm>
            <a:off x="1091134" y="4305440"/>
            <a:ext cx="8966554" cy="1109129"/>
          </a:xfrm>
        </p:spPr>
        <p:txBody>
          <a:bodyPr>
            <a:normAutofit/>
          </a:bodyPr>
          <a:lstStyle/>
          <a:p>
            <a:pPr algn="ctr"/>
            <a:r>
              <a:rPr lang="ru-RU" sz="4852" b="0" cap="none">
                <a:ea typeface="Tahoma"/>
                <a:cs typeface="Tahoma"/>
                <a:sym typeface="Tahoma"/>
              </a:rPr>
              <a:t>Мобильные мошенничества</a:t>
            </a:r>
            <a:endParaRPr lang="ru-RU" sz="4852" b="0" cap="none">
              <a:ea typeface="Tahoma"/>
              <a:cs typeface="Tahoma"/>
              <a:sym typeface="Calibri"/>
            </a:endParaRPr>
          </a:p>
        </p:txBody>
      </p:sp>
      <p:pic>
        <p:nvPicPr>
          <p:cNvPr id="3" name="image2.png">
            <a:extLst>
              <a:ext uri="{FF2B5EF4-FFF2-40B4-BE49-F238E27FC236}">
                <a16:creationId xmlns:a16="http://schemas.microsoft.com/office/drawing/2014/main" id="{925A40B1-116C-460A-9691-0B739BC210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007361" y="1468822"/>
            <a:ext cx="5322154" cy="28366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63060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/>
          <p:nvPr/>
        </p:nvSpPr>
        <p:spPr>
          <a:xfrm>
            <a:off x="1038744" y="4797517"/>
            <a:ext cx="8379856" cy="1281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323" err="1"/>
              <a:t>Основных</a:t>
            </a:r>
            <a:r>
              <a:rPr sz="1323"/>
              <a:t> </a:t>
            </a:r>
            <a:r>
              <a:rPr sz="1323" err="1"/>
              <a:t>видов</a:t>
            </a:r>
            <a:r>
              <a:rPr sz="1323"/>
              <a:t> </a:t>
            </a:r>
            <a:r>
              <a:rPr sz="1323" err="1"/>
              <a:t>мобильного</a:t>
            </a:r>
            <a:r>
              <a:rPr sz="1323"/>
              <a:t> </a:t>
            </a:r>
            <a:r>
              <a:rPr sz="1323" err="1"/>
              <a:t>мошенничества</a:t>
            </a:r>
            <a:r>
              <a:rPr sz="1323"/>
              <a:t> </a:t>
            </a:r>
            <a:r>
              <a:rPr sz="1323" err="1"/>
              <a:t>немного</a:t>
            </a:r>
            <a:r>
              <a:rPr sz="1323"/>
              <a:t>, </a:t>
            </a:r>
            <a:r>
              <a:rPr sz="1323" err="1"/>
              <a:t>но</a:t>
            </a:r>
            <a:r>
              <a:rPr sz="1323"/>
              <a:t> </a:t>
            </a:r>
            <a:r>
              <a:rPr sz="1323" err="1"/>
              <a:t>их</a:t>
            </a:r>
            <a:r>
              <a:rPr sz="1323"/>
              <a:t> </a:t>
            </a:r>
            <a:r>
              <a:rPr sz="1323" err="1"/>
              <a:t>вариаций</a:t>
            </a:r>
            <a:r>
              <a:rPr sz="1323"/>
              <a:t> </a:t>
            </a:r>
            <a:r>
              <a:rPr sz="1323" err="1"/>
              <a:t>достаточно</a:t>
            </a:r>
            <a:r>
              <a:rPr sz="1323"/>
              <a:t> </a:t>
            </a:r>
            <a:r>
              <a:rPr sz="1323" err="1"/>
              <a:t>много</a:t>
            </a:r>
            <a:r>
              <a:rPr sz="1323"/>
              <a:t>, </a:t>
            </a:r>
            <a:r>
              <a:rPr sz="1323" err="1"/>
              <a:t>причем</a:t>
            </a:r>
            <a:r>
              <a:rPr sz="1323"/>
              <a:t> </a:t>
            </a:r>
            <a:r>
              <a:rPr sz="1323" err="1"/>
              <a:t>все</a:t>
            </a:r>
            <a:r>
              <a:rPr sz="1323"/>
              <a:t> </a:t>
            </a:r>
            <a:r>
              <a:rPr sz="1323" err="1"/>
              <a:t>они</a:t>
            </a:r>
            <a:r>
              <a:rPr sz="1323"/>
              <a:t> </a:t>
            </a:r>
            <a:r>
              <a:rPr sz="1323" err="1"/>
              <a:t>выгодны</a:t>
            </a:r>
            <a:r>
              <a:rPr sz="1323"/>
              <a:t> </a:t>
            </a:r>
            <a:r>
              <a:rPr sz="1323" err="1"/>
              <a:t>для</a:t>
            </a:r>
            <a:r>
              <a:rPr sz="1323"/>
              <a:t> </a:t>
            </a:r>
            <a:r>
              <a:rPr sz="1323" err="1"/>
              <a:t>мошенников</a:t>
            </a:r>
            <a:r>
              <a:rPr sz="1323"/>
              <a:t> и </a:t>
            </a:r>
            <a:r>
              <a:rPr sz="1323" err="1"/>
              <a:t>приносят</a:t>
            </a:r>
            <a:r>
              <a:rPr sz="1323"/>
              <a:t> </a:t>
            </a:r>
            <a:r>
              <a:rPr sz="1323" err="1"/>
              <a:t>им</a:t>
            </a:r>
            <a:r>
              <a:rPr sz="1323"/>
              <a:t> </a:t>
            </a:r>
            <a:r>
              <a:rPr sz="1323" err="1"/>
              <a:t>огромные</a:t>
            </a:r>
            <a:r>
              <a:rPr sz="1323"/>
              <a:t> </a:t>
            </a:r>
            <a:r>
              <a:rPr sz="1323" err="1"/>
              <a:t>суммы</a:t>
            </a:r>
            <a:r>
              <a:rPr sz="1323"/>
              <a:t> </a:t>
            </a:r>
            <a:r>
              <a:rPr sz="1323" err="1"/>
              <a:t>денег</a:t>
            </a:r>
            <a:r>
              <a:rPr sz="1323"/>
              <a:t>. </a:t>
            </a:r>
            <a:r>
              <a:rPr sz="1323" err="1"/>
              <a:t>Даже</a:t>
            </a:r>
            <a:r>
              <a:rPr sz="1323"/>
              <a:t> </a:t>
            </a:r>
            <a:r>
              <a:rPr sz="1323" err="1"/>
              <a:t>при</a:t>
            </a:r>
            <a:r>
              <a:rPr sz="1323"/>
              <a:t> </a:t>
            </a:r>
            <a:r>
              <a:rPr sz="1323" err="1"/>
              <a:t>небольших</a:t>
            </a:r>
            <a:r>
              <a:rPr sz="1323"/>
              <a:t> </a:t>
            </a:r>
            <a:r>
              <a:rPr sz="1323" err="1"/>
              <a:t>финансовых</a:t>
            </a:r>
            <a:r>
              <a:rPr sz="1323"/>
              <a:t> </a:t>
            </a:r>
            <a:r>
              <a:rPr sz="1323" err="1"/>
              <a:t>потерях</a:t>
            </a:r>
            <a:r>
              <a:rPr sz="1323"/>
              <a:t> </a:t>
            </a:r>
            <a:r>
              <a:rPr sz="1323" err="1"/>
              <a:t>конкретного</a:t>
            </a:r>
            <a:r>
              <a:rPr sz="1323"/>
              <a:t> </a:t>
            </a:r>
            <a:r>
              <a:rPr sz="1323" err="1"/>
              <a:t>человека</a:t>
            </a:r>
            <a:r>
              <a:rPr sz="1323"/>
              <a:t> (15-150 </a:t>
            </a:r>
            <a:r>
              <a:rPr sz="1323" err="1"/>
              <a:t>рублей</a:t>
            </a:r>
            <a:r>
              <a:rPr sz="1323"/>
              <a:t>) </a:t>
            </a:r>
            <a:r>
              <a:rPr sz="1323" err="1"/>
              <a:t>срабатывает</a:t>
            </a:r>
            <a:r>
              <a:rPr sz="1323"/>
              <a:t> </a:t>
            </a:r>
            <a:r>
              <a:rPr sz="1323" err="1"/>
              <a:t>эффект</a:t>
            </a:r>
            <a:r>
              <a:rPr sz="1323"/>
              <a:t> </a:t>
            </a:r>
            <a:r>
              <a:rPr sz="1323" err="1"/>
              <a:t>масштаба</a:t>
            </a:r>
            <a:r>
              <a:rPr sz="1323"/>
              <a:t>, </a:t>
            </a:r>
            <a:r>
              <a:rPr sz="1323" err="1"/>
              <a:t>когда</a:t>
            </a:r>
            <a:r>
              <a:rPr sz="1323"/>
              <a:t> </a:t>
            </a:r>
            <a:r>
              <a:rPr sz="1323" err="1"/>
              <a:t>жертвами</a:t>
            </a:r>
            <a:r>
              <a:rPr sz="1323"/>
              <a:t> </a:t>
            </a:r>
            <a:r>
              <a:rPr sz="1323" err="1"/>
              <a:t>становятся</a:t>
            </a:r>
            <a:r>
              <a:rPr sz="1323"/>
              <a:t> </a:t>
            </a:r>
            <a:r>
              <a:rPr sz="1323" err="1"/>
              <a:t>тысячи</a:t>
            </a:r>
            <a:r>
              <a:rPr sz="1323"/>
              <a:t> </a:t>
            </a:r>
            <a:r>
              <a:rPr sz="1323" err="1"/>
              <a:t>людей</a:t>
            </a:r>
            <a:r>
              <a:rPr sz="1323"/>
              <a:t>.</a:t>
            </a:r>
          </a:p>
        </p:txBody>
      </p:sp>
      <p:sp>
        <p:nvSpPr>
          <p:cNvPr id="370" name="Shape 370"/>
          <p:cNvSpPr>
            <a:spLocks noGrp="1"/>
          </p:cNvSpPr>
          <p:nvPr>
            <p:ph type="title"/>
          </p:nvPr>
        </p:nvSpPr>
        <p:spPr>
          <a:xfrm>
            <a:off x="534432" y="1262308"/>
            <a:ext cx="9619774" cy="875695"/>
          </a:xfrm>
          <a:prstGeom prst="rect">
            <a:avLst/>
          </a:prstGeom>
        </p:spPr>
        <p:txBody>
          <a:bodyPr/>
          <a:lstStyle>
            <a:lvl1pPr defTabSz="731519">
              <a:defRPr sz="25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Виды мобильных мошенничеств</a:t>
            </a:r>
          </a:p>
        </p:txBody>
      </p:sp>
      <p:sp>
        <p:nvSpPr>
          <p:cNvPr id="371" name="Shape 371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37</a:t>
            </a:fld>
            <a:endParaRPr/>
          </a:p>
        </p:txBody>
      </p:sp>
      <p:pic>
        <p:nvPicPr>
          <p:cNvPr id="372" name="image17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099584" y="2297598"/>
            <a:ext cx="7832061" cy="2173089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Shape 373"/>
          <p:cNvSpPr/>
          <p:nvPr/>
        </p:nvSpPr>
        <p:spPr>
          <a:xfrm>
            <a:off x="1109226" y="6321867"/>
            <a:ext cx="8379856" cy="671205"/>
          </a:xfrm>
          <a:prstGeom prst="rect">
            <a:avLst/>
          </a:prstGeom>
          <a:ln w="12700">
            <a:solidFill>
              <a:srgbClr val="0EBACE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/>
          <a:p>
            <a:pPr algn="ctr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По</a:t>
            </a:r>
            <a:r>
              <a:rPr sz="1323"/>
              <a:t> </a:t>
            </a:r>
            <a:r>
              <a:rPr sz="1323" err="1"/>
              <a:t>данным</a:t>
            </a:r>
            <a:r>
              <a:rPr sz="1323"/>
              <a:t> </a:t>
            </a:r>
            <a:r>
              <a:rPr sz="1323" err="1"/>
              <a:t>международной</a:t>
            </a:r>
            <a:r>
              <a:rPr sz="1323"/>
              <a:t> </a:t>
            </a:r>
            <a:r>
              <a:rPr sz="1323" err="1"/>
              <a:t>статистики</a:t>
            </a:r>
            <a:r>
              <a:rPr sz="1323"/>
              <a:t>, </a:t>
            </a:r>
            <a:r>
              <a:rPr sz="1323" err="1"/>
              <a:t>совокупные</a:t>
            </a:r>
            <a:r>
              <a:rPr sz="1323"/>
              <a:t> </a:t>
            </a:r>
            <a:r>
              <a:rPr sz="1323" err="1"/>
              <a:t>потери</a:t>
            </a:r>
            <a:r>
              <a:rPr sz="1323"/>
              <a:t> </a:t>
            </a:r>
            <a:r>
              <a:rPr sz="1323" err="1"/>
              <a:t>операторов</a:t>
            </a:r>
            <a:r>
              <a:rPr sz="1323"/>
              <a:t> </a:t>
            </a:r>
            <a:r>
              <a:rPr sz="1323" err="1"/>
              <a:t>связи</a:t>
            </a:r>
            <a:r>
              <a:rPr sz="1323"/>
              <a:t> и </a:t>
            </a:r>
            <a:r>
              <a:rPr sz="1323" err="1"/>
              <a:t>абонентов</a:t>
            </a:r>
            <a:r>
              <a:rPr sz="1323"/>
              <a:t> </a:t>
            </a:r>
            <a:r>
              <a:rPr sz="1323" err="1"/>
              <a:t>от</a:t>
            </a:r>
            <a:r>
              <a:rPr sz="1323"/>
              <a:t> </a:t>
            </a:r>
            <a:r>
              <a:rPr sz="1323" err="1"/>
              <a:t>мобильного</a:t>
            </a:r>
            <a:r>
              <a:rPr sz="1323"/>
              <a:t> </a:t>
            </a:r>
            <a:r>
              <a:rPr sz="1323" err="1"/>
              <a:t>мошенничества</a:t>
            </a:r>
            <a:r>
              <a:rPr sz="1323"/>
              <a:t> </a:t>
            </a:r>
            <a:r>
              <a:rPr sz="1323" err="1"/>
              <a:t>ежегодно</a:t>
            </a:r>
            <a:r>
              <a:rPr sz="1323"/>
              <a:t> </a:t>
            </a:r>
            <a:r>
              <a:rPr sz="1323" err="1"/>
              <a:t>составляют</a:t>
            </a:r>
            <a:r>
              <a:rPr sz="1323"/>
              <a:t> </a:t>
            </a:r>
            <a:r>
              <a:rPr sz="1323" b="1" err="1"/>
              <a:t>примерно</a:t>
            </a:r>
            <a:r>
              <a:rPr sz="1323" b="1"/>
              <a:t> 25 </a:t>
            </a:r>
            <a:r>
              <a:rPr sz="1323" b="1" err="1"/>
              <a:t>млрд</a:t>
            </a:r>
            <a:r>
              <a:rPr sz="1323" b="1"/>
              <a:t> </a:t>
            </a:r>
            <a:r>
              <a:rPr sz="1323" b="1" err="1"/>
              <a:t>долларов</a:t>
            </a:r>
            <a:r>
              <a:rPr sz="1323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val="19898977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/>
          <p:nvPr/>
        </p:nvSpPr>
        <p:spPr>
          <a:xfrm>
            <a:off x="3263341" y="2388903"/>
            <a:ext cx="5915691" cy="2198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/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Мошенник привлекает «жертву» дорогим подарком, который выиграл абонент, но при этом просит прислать подтверждающую СМС, внести «регистрационный взнос» через интернет-кошелек, купить карточку предоплаты и перезвонить, назвав код. </a:t>
            </a:r>
          </a:p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1323"/>
          </a:p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Получив «взнос», мошенник исчезает, а обещанный приз тоже растворяется.</a:t>
            </a:r>
          </a:p>
        </p:txBody>
      </p:sp>
      <p:sp>
        <p:nvSpPr>
          <p:cNvPr id="384" name="Shape 384"/>
          <p:cNvSpPr>
            <a:spLocks noGrp="1"/>
          </p:cNvSpPr>
          <p:nvPr>
            <p:ph type="title"/>
          </p:nvPr>
        </p:nvSpPr>
        <p:spPr>
          <a:xfrm>
            <a:off x="534432" y="1385296"/>
            <a:ext cx="9619774" cy="875695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«Вы выиграли приз…»</a:t>
            </a:r>
          </a:p>
        </p:txBody>
      </p:sp>
      <p:sp>
        <p:nvSpPr>
          <p:cNvPr id="381" name="Shape 381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38</a:t>
            </a:fld>
            <a:endParaRPr/>
          </a:p>
        </p:txBody>
      </p:sp>
      <p:pic>
        <p:nvPicPr>
          <p:cNvPr id="382" name="image18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279889" y="2724342"/>
            <a:ext cx="1620220" cy="1390704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Shape 383"/>
          <p:cNvSpPr/>
          <p:nvPr/>
        </p:nvSpPr>
        <p:spPr>
          <a:xfrm>
            <a:off x="1417261" y="4544399"/>
            <a:ext cx="7196710" cy="605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 anchor="ctr">
            <a:normAutofit/>
          </a:bodyPr>
          <a:lstStyle>
            <a:lvl1pPr defTabSz="859536">
              <a:lnSpc>
                <a:spcPct val="90000"/>
              </a:lnSpc>
              <a:defRPr sz="30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sz="3308" b="0">
                <a:solidFill>
                  <a:srgbClr val="4CAF90"/>
                </a:solidFill>
              </a:rPr>
              <a:t>«Мама, я попал в аварию…»</a:t>
            </a:r>
          </a:p>
        </p:txBody>
      </p:sp>
      <p:sp>
        <p:nvSpPr>
          <p:cNvPr id="385" name="Shape 385"/>
          <p:cNvSpPr/>
          <p:nvPr/>
        </p:nvSpPr>
        <p:spPr>
          <a:xfrm>
            <a:off x="3263341" y="5440394"/>
            <a:ext cx="5915691" cy="1281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323"/>
              <a:t>Эта схема направлена на воздействие на психику человека. Мошенник отправляет СМС или звонит с неприятной новостью, «жертва» в панике забывает проверить достоверность полученной информации и переводит средства на счета мошенников.</a:t>
            </a:r>
          </a:p>
        </p:txBody>
      </p:sp>
      <p:pic>
        <p:nvPicPr>
          <p:cNvPr id="386" name="image19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268784" y="5413403"/>
            <a:ext cx="1642432" cy="123323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val="14896699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/>
          <p:nvPr/>
        </p:nvSpPr>
        <p:spPr>
          <a:xfrm>
            <a:off x="3263341" y="2388903"/>
            <a:ext cx="5915691" cy="2198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323"/>
              <a:t>На мобильный телефон приходит СМС «Ваша банковская карта заблокирована. По вопросам разблокировки обращайтесь по телефону…». «Жертва» перезванивает по указанному номеру и «сотрудник банка», которым является мошенник, предлагает пройти к банкомату и совершить несколько операций под диктовку. Результат не заставит себя долго ждать - деньги с карты перейдут на счет мошенников.</a:t>
            </a:r>
          </a:p>
        </p:txBody>
      </p:sp>
      <p:sp>
        <p:nvSpPr>
          <p:cNvPr id="396" name="Shape 396"/>
          <p:cNvSpPr>
            <a:spLocks noGrp="1"/>
          </p:cNvSpPr>
          <p:nvPr>
            <p:ph type="title"/>
          </p:nvPr>
        </p:nvSpPr>
        <p:spPr>
          <a:xfrm>
            <a:off x="534432" y="1441306"/>
            <a:ext cx="9619774" cy="875695"/>
          </a:xfrm>
          <a:prstGeom prst="rect">
            <a:avLst/>
          </a:prstGeom>
        </p:spPr>
        <p:txBody>
          <a:bodyPr/>
          <a:lstStyle>
            <a:lvl1pPr defTabSz="824421">
              <a:defRPr sz="28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«Ваша карта заблокирована»</a:t>
            </a:r>
          </a:p>
        </p:txBody>
      </p:sp>
      <p:sp>
        <p:nvSpPr>
          <p:cNvPr id="394" name="Shape 394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39</a:t>
            </a:fld>
            <a:endParaRPr/>
          </a:p>
        </p:txBody>
      </p:sp>
      <p:sp>
        <p:nvSpPr>
          <p:cNvPr id="395" name="Shape 395"/>
          <p:cNvSpPr/>
          <p:nvPr/>
        </p:nvSpPr>
        <p:spPr>
          <a:xfrm>
            <a:off x="1417261" y="4523391"/>
            <a:ext cx="7196710" cy="6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 anchor="ctr">
            <a:normAutofit/>
          </a:bodyPr>
          <a:lstStyle>
            <a:lvl1pPr>
              <a:lnSpc>
                <a:spcPct val="90000"/>
              </a:lnSpc>
              <a:defRPr sz="32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sz="2800" b="0">
                <a:solidFill>
                  <a:srgbClr val="4CAF90"/>
                </a:solidFill>
              </a:rPr>
              <a:t>Вирус</a:t>
            </a:r>
          </a:p>
        </p:txBody>
      </p:sp>
      <p:sp>
        <p:nvSpPr>
          <p:cNvPr id="397" name="Shape 397"/>
          <p:cNvSpPr/>
          <p:nvPr/>
        </p:nvSpPr>
        <p:spPr>
          <a:xfrm>
            <a:off x="3263341" y="5440394"/>
            <a:ext cx="5915691" cy="1892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/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Он помогает злоумышленникам подобраться к банковской карте, привязанной к мобильному телефону, и перевести все деньги на свой счет.</a:t>
            </a:r>
          </a:p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В 2014 г. сотрудники компании Tele2 приняли от абонентов и обработали 17 640 обращений с жалобами на разные виды мошенничества. На диаграмме представлены основные виды мошеннических схем.</a:t>
            </a:r>
          </a:p>
        </p:txBody>
      </p:sp>
      <p:pic>
        <p:nvPicPr>
          <p:cNvPr id="398" name="image20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995680" y="2643043"/>
            <a:ext cx="1913035" cy="1637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image2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975529" y="5668096"/>
            <a:ext cx="2065001" cy="1312072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val="2809409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9418600" y="7005138"/>
            <a:ext cx="796568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25" tIns="49750" rIns="99525" bIns="4975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300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sz="130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sp>
        <p:nvSpPr>
          <p:cNvPr id="8" name="TextBox 7">
            <a:extLst/>
          </p:cNvPr>
          <p:cNvSpPr txBox="1"/>
          <p:nvPr/>
        </p:nvSpPr>
        <p:spPr>
          <a:xfrm>
            <a:off x="274600" y="1446213"/>
            <a:ext cx="91440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312" tIns="40156" rIns="80312" bIns="40156" anchor="ctr"/>
          <a:lstStyle>
            <a:lvl1pPr defTabSz="91281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>
                <a:solidFill>
                  <a:srgbClr val="57AD9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Финансовая безопасность – это про что?</a:t>
            </a:r>
          </a:p>
        </p:txBody>
      </p:sp>
      <p:sp>
        <p:nvSpPr>
          <p:cNvPr id="7" name="Прямоугольник 11"/>
          <p:cNvSpPr>
            <a:spLocks noChangeArrowheads="1"/>
          </p:cNvSpPr>
          <p:nvPr/>
        </p:nvSpPr>
        <p:spPr bwMode="auto">
          <a:xfrm>
            <a:off x="3382881" y="2879949"/>
            <a:ext cx="6942047" cy="214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6805" tIns="58403" rIns="116805" bIns="58403">
            <a:spAutoFit/>
          </a:bodyPr>
          <a:lstStyle/>
          <a:p>
            <a:pPr marL="365017" indent="-365017" algn="just">
              <a:buFont typeface="Arial" pitchFamily="34" charset="0"/>
              <a:buChar char="•"/>
            </a:pPr>
            <a:r>
              <a:rPr lang="ru-RU" altLang="ru-RU" sz="1400">
                <a:latin typeface="Tahoma" pitchFamily="34" charset="0"/>
                <a:cs typeface="Tahoma" pitchFamily="34" charset="0"/>
              </a:rPr>
              <a:t>Пережить временные финансовые трудности (или смягчить их последствия) не снижая уровень жизни и не залезая в долги</a:t>
            </a:r>
          </a:p>
          <a:p>
            <a:pPr marL="365017" indent="-365017" algn="just">
              <a:buFont typeface="Arial" pitchFamily="34" charset="0"/>
              <a:buChar char="•"/>
            </a:pPr>
            <a:endParaRPr lang="ru-RU" altLang="ru-RU" sz="1400">
              <a:latin typeface="Tahoma" pitchFamily="34" charset="0"/>
              <a:cs typeface="Tahoma" pitchFamily="34" charset="0"/>
            </a:endParaRPr>
          </a:p>
          <a:p>
            <a:pPr marL="365017" indent="-365017" algn="just">
              <a:buFont typeface="Arial" pitchFamily="34" charset="0"/>
              <a:buChar char="•"/>
            </a:pPr>
            <a:r>
              <a:rPr lang="ru-RU" altLang="ru-RU" sz="1400">
                <a:latin typeface="Tahoma" pitchFamily="34" charset="0"/>
                <a:cs typeface="Tahoma" pitchFamily="34" charset="0"/>
              </a:rPr>
              <a:t>Избежать вложений денег в финансовые пирамиды или </a:t>
            </a:r>
            <a:r>
              <a:rPr lang="ru-RU" altLang="ru-RU" sz="1400" err="1">
                <a:latin typeface="Tahoma" pitchFamily="34" charset="0"/>
                <a:cs typeface="Tahoma" pitchFamily="34" charset="0"/>
              </a:rPr>
              <a:t>высокорискованные</a:t>
            </a:r>
            <a:r>
              <a:rPr lang="ru-RU" altLang="ru-RU" sz="1400">
                <a:latin typeface="Tahoma" pitchFamily="34" charset="0"/>
                <a:cs typeface="Tahoma" pitchFamily="34" charset="0"/>
              </a:rPr>
              <a:t> инструменты (тем более, взяв на это кредит)</a:t>
            </a:r>
          </a:p>
          <a:p>
            <a:pPr marL="365017" indent="-365017" algn="just">
              <a:buFont typeface="Arial" pitchFamily="34" charset="0"/>
              <a:buChar char="•"/>
            </a:pPr>
            <a:endParaRPr lang="ru-RU" altLang="ru-RU" sz="1400">
              <a:latin typeface="Tahoma" pitchFamily="34" charset="0"/>
              <a:cs typeface="Tahoma" pitchFamily="34" charset="0"/>
            </a:endParaRPr>
          </a:p>
          <a:p>
            <a:pPr marL="365017" indent="-365017" algn="just">
              <a:buFont typeface="Arial" pitchFamily="34" charset="0"/>
              <a:buChar char="•"/>
            </a:pPr>
            <a:r>
              <a:rPr lang="ru-RU" altLang="ru-RU" sz="1400">
                <a:latin typeface="Tahoma" pitchFamily="34" charset="0"/>
                <a:cs typeface="Tahoma" pitchFamily="34" charset="0"/>
              </a:rPr>
              <a:t>«Охранять» деньги от мошенников при совершении переводов, платежей и покупки услуг, в том числе, с использованием цифровых сервисов</a:t>
            </a:r>
          </a:p>
          <a:p>
            <a:pPr marL="365017" indent="-365017" algn="just">
              <a:buFont typeface="Arial" pitchFamily="34" charset="0"/>
              <a:buChar char="•"/>
            </a:pPr>
            <a:endParaRPr lang="ru-RU" altLang="ru-RU">
              <a:solidFill>
                <a:srgbClr val="76717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26" name="Picture 2" descr="Картинки по запросу финансовая безопасность картин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06" y="2730622"/>
            <a:ext cx="3038475" cy="244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9242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/>
          <p:nvPr/>
        </p:nvSpPr>
        <p:spPr>
          <a:xfrm>
            <a:off x="3451584" y="2725682"/>
            <a:ext cx="5479926" cy="3725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/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отвечайте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СМС и 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открывайте</a:t>
            </a:r>
            <a:r>
              <a:rPr sz="1323"/>
              <a:t> ММС </a:t>
            </a:r>
            <a:r>
              <a:rPr sz="1323" err="1"/>
              <a:t>от</a:t>
            </a:r>
            <a:r>
              <a:rPr sz="1323"/>
              <a:t> </a:t>
            </a:r>
            <a:r>
              <a:rPr sz="1323" err="1"/>
              <a:t>неизвестных</a:t>
            </a:r>
            <a:r>
              <a:rPr sz="1323"/>
              <a:t> </a:t>
            </a:r>
            <a:r>
              <a:rPr sz="1323" err="1"/>
              <a:t>абонентов</a:t>
            </a:r>
            <a:r>
              <a:rPr sz="1323"/>
              <a:t>, в </a:t>
            </a:r>
            <a:r>
              <a:rPr sz="1323" err="1"/>
              <a:t>том</a:t>
            </a:r>
            <a:r>
              <a:rPr sz="1323"/>
              <a:t> </a:t>
            </a:r>
            <a:r>
              <a:rPr sz="1323" err="1"/>
              <a:t>числе</a:t>
            </a:r>
            <a:r>
              <a:rPr sz="1323"/>
              <a:t> </a:t>
            </a:r>
            <a:r>
              <a:rPr sz="1323" err="1"/>
              <a:t>поздравительные</a:t>
            </a:r>
            <a:r>
              <a:rPr sz="1323"/>
              <a:t> </a:t>
            </a:r>
            <a:r>
              <a:rPr sz="1323" err="1"/>
              <a:t>сообщения</a:t>
            </a:r>
            <a:r>
              <a:rPr sz="1323"/>
              <a:t> и </a:t>
            </a:r>
            <a:r>
              <a:rPr sz="1323" err="1"/>
              <a:t>открытки</a:t>
            </a:r>
            <a:r>
              <a:rPr sz="1323"/>
              <a:t>. С </a:t>
            </a:r>
            <a:r>
              <a:rPr sz="1323" err="1"/>
              <a:t>вашего</a:t>
            </a:r>
            <a:r>
              <a:rPr sz="1323"/>
              <a:t> </a:t>
            </a:r>
            <a:r>
              <a:rPr sz="1323" err="1"/>
              <a:t>счета</a:t>
            </a:r>
            <a:r>
              <a:rPr sz="1323"/>
              <a:t> </a:t>
            </a:r>
            <a:r>
              <a:rPr sz="1323" err="1"/>
              <a:t>могут</a:t>
            </a:r>
            <a:r>
              <a:rPr sz="1323"/>
              <a:t> </a:t>
            </a:r>
            <a:r>
              <a:rPr sz="1323" err="1"/>
              <a:t>списать</a:t>
            </a:r>
            <a:r>
              <a:rPr sz="1323"/>
              <a:t> </a:t>
            </a:r>
            <a:r>
              <a:rPr sz="1323" err="1"/>
              <a:t>деньги</a:t>
            </a:r>
            <a:r>
              <a:rPr sz="1323"/>
              <a:t>.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1323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При</a:t>
            </a:r>
            <a:r>
              <a:rPr sz="1323"/>
              <a:t> </a:t>
            </a:r>
            <a:r>
              <a:rPr sz="1323" err="1"/>
              <a:t>получении</a:t>
            </a:r>
            <a:r>
              <a:rPr sz="1323"/>
              <a:t> </a:t>
            </a:r>
            <a:r>
              <a:rPr sz="1323" err="1"/>
              <a:t>сообщений</a:t>
            </a:r>
            <a:r>
              <a:rPr sz="1323"/>
              <a:t> </a:t>
            </a:r>
            <a:r>
              <a:rPr sz="1323" err="1"/>
              <a:t>от</a:t>
            </a:r>
            <a:r>
              <a:rPr sz="1323"/>
              <a:t> </a:t>
            </a:r>
            <a:r>
              <a:rPr sz="1323" err="1"/>
              <a:t>банков</a:t>
            </a:r>
            <a:r>
              <a:rPr sz="1323"/>
              <a:t>, </a:t>
            </a:r>
            <a:r>
              <a:rPr sz="1323" err="1"/>
              <a:t>мобильных</a:t>
            </a:r>
            <a:r>
              <a:rPr sz="1323"/>
              <a:t> </a:t>
            </a:r>
            <a:r>
              <a:rPr sz="1323" err="1"/>
              <a:t>операторов</a:t>
            </a:r>
            <a:r>
              <a:rPr sz="1323"/>
              <a:t> о </a:t>
            </a:r>
            <a:r>
              <a:rPr sz="1323" err="1"/>
              <a:t>проблемах</a:t>
            </a:r>
            <a:r>
              <a:rPr sz="1323"/>
              <a:t> </a:t>
            </a:r>
            <a:r>
              <a:rPr sz="1323" err="1"/>
              <a:t>со</a:t>
            </a:r>
            <a:r>
              <a:rPr sz="1323"/>
              <a:t> </a:t>
            </a:r>
            <a:r>
              <a:rPr sz="1323" err="1"/>
              <a:t>счетом</a:t>
            </a:r>
            <a:r>
              <a:rPr sz="1323"/>
              <a:t> </a:t>
            </a:r>
            <a:r>
              <a:rPr sz="1323" err="1"/>
              <a:t>перезвоните</a:t>
            </a:r>
            <a:r>
              <a:rPr sz="1323"/>
              <a:t> </a:t>
            </a:r>
            <a:r>
              <a:rPr sz="1323" err="1"/>
              <a:t>по</a:t>
            </a:r>
            <a:r>
              <a:rPr sz="1323"/>
              <a:t> </a:t>
            </a:r>
            <a:r>
              <a:rPr sz="1323" err="1"/>
              <a:t>известному</a:t>
            </a:r>
            <a:r>
              <a:rPr sz="1323"/>
              <a:t> </a:t>
            </a:r>
            <a:r>
              <a:rPr sz="1323" err="1"/>
              <a:t>вам</a:t>
            </a:r>
            <a:r>
              <a:rPr sz="1323"/>
              <a:t> </a:t>
            </a:r>
            <a:r>
              <a:rPr sz="1323" err="1"/>
              <a:t>номеру</a:t>
            </a:r>
            <a:r>
              <a:rPr sz="1323"/>
              <a:t> </a:t>
            </a:r>
            <a:r>
              <a:rPr sz="1323" err="1"/>
              <a:t>банка</a:t>
            </a:r>
            <a:r>
              <a:rPr sz="1323"/>
              <a:t> и </a:t>
            </a:r>
            <a:r>
              <a:rPr sz="1323" err="1"/>
              <a:t>уточните</a:t>
            </a:r>
            <a:r>
              <a:rPr sz="1323"/>
              <a:t> </a:t>
            </a:r>
            <a:r>
              <a:rPr sz="1323" err="1"/>
              <a:t>информацию</a:t>
            </a:r>
            <a:r>
              <a:rPr sz="1323"/>
              <a:t>. </a:t>
            </a:r>
            <a:r>
              <a:rPr sz="1323" err="1"/>
              <a:t>Банк</a:t>
            </a:r>
            <a:r>
              <a:rPr sz="1323"/>
              <a:t> </a:t>
            </a:r>
            <a:r>
              <a:rPr sz="1323" err="1"/>
              <a:t>никогда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сообщает</a:t>
            </a:r>
            <a:r>
              <a:rPr sz="1323"/>
              <a:t> </a:t>
            </a:r>
            <a:r>
              <a:rPr sz="1323" err="1"/>
              <a:t>подобным</a:t>
            </a:r>
            <a:r>
              <a:rPr sz="1323"/>
              <a:t> </a:t>
            </a:r>
            <a:r>
              <a:rPr sz="1323" err="1"/>
              <a:t>образом</a:t>
            </a:r>
            <a:r>
              <a:rPr sz="1323"/>
              <a:t> </a:t>
            </a:r>
            <a:r>
              <a:rPr sz="1323" err="1"/>
              <a:t>информацию</a:t>
            </a:r>
            <a:r>
              <a:rPr sz="1323"/>
              <a:t>.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1323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отправляете</a:t>
            </a:r>
            <a:r>
              <a:rPr sz="1323"/>
              <a:t> СМС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короткие</a:t>
            </a:r>
            <a:r>
              <a:rPr sz="1323"/>
              <a:t> </a:t>
            </a:r>
            <a:r>
              <a:rPr sz="1323" err="1"/>
              <a:t>номера</a:t>
            </a:r>
            <a:r>
              <a:rPr sz="1323"/>
              <a:t>, </a:t>
            </a:r>
            <a:r>
              <a:rPr sz="1323" err="1"/>
              <a:t>заранее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узнав</a:t>
            </a:r>
            <a:r>
              <a:rPr sz="1323"/>
              <a:t> </a:t>
            </a:r>
            <a:r>
              <a:rPr sz="1323" err="1"/>
              <a:t>стоимости</a:t>
            </a:r>
            <a:r>
              <a:rPr sz="1323"/>
              <a:t> </a:t>
            </a:r>
            <a:r>
              <a:rPr sz="1323" err="1"/>
              <a:t>подобного</a:t>
            </a:r>
            <a:r>
              <a:rPr sz="1323"/>
              <a:t> </a:t>
            </a:r>
            <a:r>
              <a:rPr sz="1323" err="1"/>
              <a:t>сообщения</a:t>
            </a:r>
            <a:r>
              <a:rPr sz="1323"/>
              <a:t>. </a:t>
            </a:r>
            <a:r>
              <a:rPr sz="1323" err="1"/>
              <a:t>Это</a:t>
            </a:r>
            <a:r>
              <a:rPr sz="1323"/>
              <a:t> </a:t>
            </a:r>
            <a:r>
              <a:rPr sz="1323" err="1"/>
              <a:t>можно</a:t>
            </a:r>
            <a:r>
              <a:rPr sz="1323"/>
              <a:t> </a:t>
            </a:r>
            <a:r>
              <a:rPr sz="1323" err="1"/>
              <a:t>сделать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сайте</a:t>
            </a:r>
            <a:r>
              <a:rPr sz="1323"/>
              <a:t> </a:t>
            </a:r>
            <a:r>
              <a:rPr sz="1323" err="1"/>
              <a:t>своего</a:t>
            </a:r>
            <a:r>
              <a:rPr sz="1323"/>
              <a:t> </a:t>
            </a:r>
            <a:r>
              <a:rPr sz="1323" err="1"/>
              <a:t>оператора</a:t>
            </a:r>
            <a:r>
              <a:rPr sz="1323"/>
              <a:t> </a:t>
            </a:r>
            <a:r>
              <a:rPr sz="1323" err="1"/>
              <a:t>мобильной</a:t>
            </a:r>
            <a:r>
              <a:rPr sz="1323"/>
              <a:t> </a:t>
            </a:r>
            <a:r>
              <a:rPr sz="1323" err="1"/>
              <a:t>связи</a:t>
            </a:r>
            <a:r>
              <a:rPr sz="1323"/>
              <a:t>.</a:t>
            </a:r>
          </a:p>
        </p:txBody>
      </p:sp>
      <p:sp>
        <p:nvSpPr>
          <p:cNvPr id="407" name="Shape 407"/>
          <p:cNvSpPr>
            <a:spLocks noGrp="1"/>
          </p:cNvSpPr>
          <p:nvPr>
            <p:ph type="title"/>
          </p:nvPr>
        </p:nvSpPr>
        <p:spPr>
          <a:xfrm>
            <a:off x="534432" y="1361850"/>
            <a:ext cx="9619774" cy="875695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Способы защиты</a:t>
            </a:r>
          </a:p>
        </p:txBody>
      </p:sp>
      <p:sp>
        <p:nvSpPr>
          <p:cNvPr id="408" name="Shape 408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40</a:t>
            </a:fld>
            <a:endParaRPr/>
          </a:p>
        </p:txBody>
      </p:sp>
      <p:pic>
        <p:nvPicPr>
          <p:cNvPr id="409" name="image16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90116" y="3048178"/>
            <a:ext cx="2524163" cy="288714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val="42291899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/>
          <p:nvPr/>
        </p:nvSpPr>
        <p:spPr>
          <a:xfrm>
            <a:off x="3451584" y="2277513"/>
            <a:ext cx="5479926" cy="494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/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Никогда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сообщайте</a:t>
            </a:r>
            <a:r>
              <a:rPr sz="1323"/>
              <a:t> </a:t>
            </a:r>
            <a:r>
              <a:rPr sz="1323" err="1"/>
              <a:t>никаких</a:t>
            </a:r>
            <a:r>
              <a:rPr sz="1323"/>
              <a:t> </a:t>
            </a:r>
            <a:r>
              <a:rPr sz="1323" err="1"/>
              <a:t>персональных</a:t>
            </a:r>
            <a:r>
              <a:rPr sz="1323"/>
              <a:t> </a:t>
            </a:r>
            <a:r>
              <a:rPr sz="1323" err="1"/>
              <a:t>данных</a:t>
            </a:r>
            <a:r>
              <a:rPr sz="1323"/>
              <a:t> (</a:t>
            </a:r>
            <a:r>
              <a:rPr sz="1323" err="1"/>
              <a:t>дату</a:t>
            </a:r>
            <a:r>
              <a:rPr sz="1323"/>
              <a:t> </a:t>
            </a:r>
            <a:r>
              <a:rPr sz="1323" err="1"/>
              <a:t>рождения</a:t>
            </a:r>
            <a:r>
              <a:rPr sz="1323"/>
              <a:t>, ФИО, </a:t>
            </a:r>
            <a:r>
              <a:rPr sz="1323" err="1"/>
              <a:t>данные</a:t>
            </a:r>
            <a:r>
              <a:rPr sz="1323"/>
              <a:t> о </a:t>
            </a:r>
            <a:r>
              <a:rPr sz="1323" err="1"/>
              <a:t>родственниках</a:t>
            </a:r>
            <a:r>
              <a:rPr sz="1323"/>
              <a:t> и т. д.), </a:t>
            </a:r>
            <a:r>
              <a:rPr sz="1323" err="1"/>
              <a:t>даже</a:t>
            </a:r>
            <a:r>
              <a:rPr sz="1323"/>
              <a:t> </a:t>
            </a:r>
            <a:r>
              <a:rPr sz="1323" err="1"/>
              <a:t>если</a:t>
            </a:r>
            <a:r>
              <a:rPr sz="1323"/>
              <a:t> </a:t>
            </a:r>
            <a:r>
              <a:rPr sz="1323" err="1"/>
              <a:t>вам</a:t>
            </a:r>
            <a:r>
              <a:rPr sz="1323"/>
              <a:t> </a:t>
            </a:r>
            <a:r>
              <a:rPr sz="1323" err="1"/>
              <a:t>звонят</a:t>
            </a:r>
            <a:r>
              <a:rPr sz="1323"/>
              <a:t> и </a:t>
            </a:r>
            <a:r>
              <a:rPr sz="1323" err="1"/>
              <a:t>представляются</a:t>
            </a:r>
            <a:r>
              <a:rPr sz="1323"/>
              <a:t> </a:t>
            </a:r>
            <a:r>
              <a:rPr sz="1323" err="1"/>
              <a:t>сотрудником</a:t>
            </a:r>
            <a:r>
              <a:rPr sz="1323"/>
              <a:t> </a:t>
            </a:r>
            <a:r>
              <a:rPr sz="1323" err="1"/>
              <a:t>банка</a:t>
            </a:r>
            <a:r>
              <a:rPr sz="1323"/>
              <a:t>, </a:t>
            </a:r>
            <a:r>
              <a:rPr sz="1323" err="1"/>
              <a:t>полиции</a:t>
            </a:r>
            <a:r>
              <a:rPr sz="1323"/>
              <a:t>, </a:t>
            </a:r>
            <a:r>
              <a:rPr sz="1323" err="1"/>
              <a:t>мобильных</a:t>
            </a:r>
            <a:r>
              <a:rPr sz="1323"/>
              <a:t> </a:t>
            </a:r>
            <a:r>
              <a:rPr sz="1323" err="1"/>
              <a:t>операторов</a:t>
            </a:r>
            <a:r>
              <a:rPr sz="1323"/>
              <a:t> и т. д. </a:t>
            </a:r>
            <a:r>
              <a:rPr sz="1323" err="1"/>
              <a:t>Попросите</a:t>
            </a:r>
            <a:r>
              <a:rPr sz="1323"/>
              <a:t> </a:t>
            </a:r>
            <a:r>
              <a:rPr sz="1323" err="1"/>
              <a:t>представиться</a:t>
            </a:r>
            <a:r>
              <a:rPr sz="1323"/>
              <a:t>, </a:t>
            </a:r>
            <a:r>
              <a:rPr sz="1323" err="1"/>
              <a:t>назвать</a:t>
            </a:r>
            <a:r>
              <a:rPr sz="1323"/>
              <a:t> ФИО, </a:t>
            </a:r>
            <a:r>
              <a:rPr sz="1323" err="1"/>
              <a:t>звание-должность</a:t>
            </a:r>
            <a:r>
              <a:rPr sz="1323"/>
              <a:t>, </a:t>
            </a:r>
            <a:r>
              <a:rPr sz="1323" err="1"/>
              <a:t>поинтересуйтесь</a:t>
            </a:r>
            <a:r>
              <a:rPr sz="1323"/>
              <a:t>, </a:t>
            </a:r>
            <a:r>
              <a:rPr sz="1323" err="1"/>
              <a:t>какой</a:t>
            </a:r>
            <a:r>
              <a:rPr sz="1323"/>
              <a:t> </a:t>
            </a:r>
            <a:r>
              <a:rPr sz="1323" err="1"/>
              <a:t>адрес</a:t>
            </a:r>
            <a:r>
              <a:rPr sz="1323"/>
              <a:t> у </a:t>
            </a:r>
            <a:r>
              <a:rPr sz="1323" err="1"/>
              <a:t>отделения</a:t>
            </a:r>
            <a:r>
              <a:rPr sz="1323"/>
              <a:t>, </a:t>
            </a:r>
            <a:r>
              <a:rPr sz="1323" err="1"/>
              <a:t>офиса</a:t>
            </a:r>
            <a:r>
              <a:rPr sz="1323"/>
              <a:t>, </a:t>
            </a:r>
            <a:r>
              <a:rPr sz="1323" err="1"/>
              <a:t>уточните</a:t>
            </a:r>
            <a:r>
              <a:rPr sz="1323"/>
              <a:t> </a:t>
            </a:r>
            <a:r>
              <a:rPr sz="1323" err="1"/>
              <a:t>наименование</a:t>
            </a:r>
            <a:r>
              <a:rPr sz="1323"/>
              <a:t> </a:t>
            </a:r>
            <a:r>
              <a:rPr sz="1323" err="1"/>
              <a:t>организации</a:t>
            </a:r>
            <a:r>
              <a:rPr sz="1323"/>
              <a:t>. </a:t>
            </a:r>
            <a:r>
              <a:rPr sz="1323" err="1"/>
              <a:t>Затем</a:t>
            </a:r>
            <a:r>
              <a:rPr sz="1323"/>
              <a:t> </a:t>
            </a:r>
            <a:r>
              <a:rPr sz="1323" err="1"/>
              <a:t>узнайте</a:t>
            </a:r>
            <a:r>
              <a:rPr sz="1323"/>
              <a:t> </a:t>
            </a:r>
            <a:r>
              <a:rPr sz="1323" err="1"/>
              <a:t>телефон</a:t>
            </a:r>
            <a:r>
              <a:rPr sz="1323"/>
              <a:t> </a:t>
            </a:r>
            <a:r>
              <a:rPr sz="1323" err="1"/>
              <a:t>этой</a:t>
            </a:r>
            <a:r>
              <a:rPr sz="1323"/>
              <a:t> </a:t>
            </a:r>
            <a:r>
              <a:rPr sz="1323" err="1"/>
              <a:t>организации</a:t>
            </a:r>
            <a:r>
              <a:rPr sz="1323"/>
              <a:t> в </a:t>
            </a:r>
            <a:r>
              <a:rPr sz="1323" err="1"/>
              <a:t>справочных</a:t>
            </a:r>
            <a:r>
              <a:rPr sz="1323"/>
              <a:t> </a:t>
            </a:r>
            <a:r>
              <a:rPr sz="1323" err="1"/>
              <a:t>базах</a:t>
            </a:r>
            <a:r>
              <a:rPr sz="1323"/>
              <a:t> и </a:t>
            </a:r>
            <a:r>
              <a:rPr sz="1323" err="1"/>
              <a:t>перезвоните</a:t>
            </a:r>
            <a:r>
              <a:rPr sz="1323"/>
              <a:t>. </a:t>
            </a:r>
            <a:r>
              <a:rPr sz="1323" err="1"/>
              <a:t>Помните</a:t>
            </a:r>
            <a:r>
              <a:rPr sz="1323"/>
              <a:t>: </a:t>
            </a:r>
            <a:r>
              <a:rPr sz="1323" err="1"/>
              <a:t>мошенники</a:t>
            </a:r>
            <a:r>
              <a:rPr sz="1323"/>
              <a:t> </a:t>
            </a:r>
            <a:r>
              <a:rPr sz="1323" err="1"/>
              <a:t>могут</a:t>
            </a:r>
            <a:r>
              <a:rPr sz="1323"/>
              <a:t> </a:t>
            </a:r>
            <a:r>
              <a:rPr sz="1323" err="1"/>
              <a:t>использовать</a:t>
            </a:r>
            <a:r>
              <a:rPr sz="1323"/>
              <a:t> </a:t>
            </a:r>
            <a:r>
              <a:rPr sz="1323" err="1"/>
              <a:t>ваши</a:t>
            </a:r>
            <a:r>
              <a:rPr sz="1323"/>
              <a:t> </a:t>
            </a:r>
            <a:r>
              <a:rPr sz="1323" err="1"/>
              <a:t>персональные</a:t>
            </a:r>
            <a:r>
              <a:rPr sz="1323"/>
              <a:t> </a:t>
            </a:r>
            <a:r>
              <a:rPr sz="1323" err="1"/>
              <a:t>данные</a:t>
            </a:r>
            <a:r>
              <a:rPr sz="1323"/>
              <a:t> в </a:t>
            </a:r>
            <a:r>
              <a:rPr sz="1323" err="1"/>
              <a:t>разнообразных</a:t>
            </a:r>
            <a:r>
              <a:rPr sz="1323"/>
              <a:t> </a:t>
            </a:r>
            <a:r>
              <a:rPr sz="1323" err="1"/>
              <a:t>преступных</a:t>
            </a:r>
            <a:r>
              <a:rPr sz="1323"/>
              <a:t> </a:t>
            </a:r>
            <a:r>
              <a:rPr sz="1323" err="1"/>
              <a:t>схемах</a:t>
            </a:r>
            <a:r>
              <a:rPr sz="1323"/>
              <a:t>, </a:t>
            </a:r>
            <a:r>
              <a:rPr sz="1323" err="1"/>
              <a:t>вплоть</a:t>
            </a:r>
            <a:r>
              <a:rPr sz="1323"/>
              <a:t> </a:t>
            </a:r>
            <a:r>
              <a:rPr sz="1323" err="1"/>
              <a:t>до</a:t>
            </a:r>
            <a:r>
              <a:rPr sz="1323"/>
              <a:t> </a:t>
            </a:r>
            <a:r>
              <a:rPr sz="1323" err="1"/>
              <a:t>открытия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ваше</a:t>
            </a:r>
            <a:r>
              <a:rPr sz="1323"/>
              <a:t> </a:t>
            </a:r>
            <a:r>
              <a:rPr sz="1323" err="1"/>
              <a:t>имя</a:t>
            </a:r>
            <a:r>
              <a:rPr sz="1323"/>
              <a:t> </a:t>
            </a:r>
            <a:r>
              <a:rPr sz="1323" err="1"/>
              <a:t>фирмы</a:t>
            </a:r>
            <a:r>
              <a:rPr sz="1323"/>
              <a:t>.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Вам</a:t>
            </a:r>
            <a:r>
              <a:rPr sz="1323"/>
              <a:t> </a:t>
            </a:r>
            <a:r>
              <a:rPr sz="1323" err="1"/>
              <a:t>могут</a:t>
            </a:r>
            <a:r>
              <a:rPr sz="1323"/>
              <a:t> </a:t>
            </a:r>
            <a:r>
              <a:rPr sz="1323" err="1"/>
              <a:t>позвонить</a:t>
            </a:r>
            <a:r>
              <a:rPr sz="1323"/>
              <a:t> и </a:t>
            </a:r>
            <a:r>
              <a:rPr sz="1323" err="1"/>
              <a:t>сообщить</a:t>
            </a:r>
            <a:r>
              <a:rPr sz="1323"/>
              <a:t>, </a:t>
            </a:r>
            <a:r>
              <a:rPr sz="1323" err="1"/>
              <a:t>что</a:t>
            </a:r>
            <a:r>
              <a:rPr sz="1323"/>
              <a:t> </a:t>
            </a:r>
            <a:r>
              <a:rPr sz="1323" err="1"/>
              <a:t>ваш</a:t>
            </a:r>
            <a:r>
              <a:rPr sz="1323"/>
              <a:t> </a:t>
            </a:r>
            <a:r>
              <a:rPr sz="1323" err="1"/>
              <a:t>родственник</a:t>
            </a:r>
            <a:r>
              <a:rPr sz="1323"/>
              <a:t> </a:t>
            </a:r>
            <a:r>
              <a:rPr sz="1323" err="1"/>
              <a:t>или</a:t>
            </a:r>
            <a:r>
              <a:rPr sz="1323"/>
              <a:t> </a:t>
            </a:r>
            <a:r>
              <a:rPr sz="1323" err="1"/>
              <a:t>знакомый</a:t>
            </a:r>
            <a:r>
              <a:rPr sz="1323"/>
              <a:t> </a:t>
            </a:r>
            <a:r>
              <a:rPr sz="1323" err="1"/>
              <a:t>попал</a:t>
            </a:r>
            <a:r>
              <a:rPr sz="1323"/>
              <a:t> в </a:t>
            </a:r>
            <a:r>
              <a:rPr sz="1323" err="1"/>
              <a:t>аварию</a:t>
            </a:r>
            <a:r>
              <a:rPr sz="1323"/>
              <a:t>, </a:t>
            </a:r>
            <a:r>
              <a:rPr sz="1323" err="1"/>
              <a:t>за</a:t>
            </a:r>
            <a:r>
              <a:rPr sz="1323"/>
              <a:t> </a:t>
            </a:r>
            <a:r>
              <a:rPr sz="1323" err="1"/>
              <a:t>решетку</a:t>
            </a:r>
            <a:r>
              <a:rPr sz="1323"/>
              <a:t>, в </a:t>
            </a:r>
            <a:r>
              <a:rPr sz="1323" err="1"/>
              <a:t>больницу</a:t>
            </a:r>
            <a:r>
              <a:rPr sz="1323"/>
              <a:t> и </a:t>
            </a:r>
            <a:r>
              <a:rPr sz="1323" err="1"/>
              <a:t>за</a:t>
            </a:r>
            <a:r>
              <a:rPr sz="1323"/>
              <a:t> </a:t>
            </a:r>
            <a:r>
              <a:rPr sz="1323" err="1"/>
              <a:t>него</a:t>
            </a:r>
            <a:r>
              <a:rPr sz="1323"/>
              <a:t> </a:t>
            </a:r>
            <a:r>
              <a:rPr sz="1323" err="1"/>
              <a:t>нужно</a:t>
            </a:r>
            <a:r>
              <a:rPr sz="1323"/>
              <a:t> </a:t>
            </a:r>
            <a:r>
              <a:rPr sz="1323" err="1"/>
              <a:t>внести</a:t>
            </a:r>
            <a:r>
              <a:rPr sz="1323"/>
              <a:t> </a:t>
            </a:r>
            <a:r>
              <a:rPr sz="1323" err="1"/>
              <a:t>залог</a:t>
            </a:r>
            <a:r>
              <a:rPr sz="1323"/>
              <a:t>, </a:t>
            </a:r>
            <a:r>
              <a:rPr sz="1323" err="1"/>
              <a:t>штраф</a:t>
            </a:r>
            <a:r>
              <a:rPr sz="1323"/>
              <a:t>, </a:t>
            </a:r>
            <a:r>
              <a:rPr sz="1323" err="1"/>
              <a:t>взятку</a:t>
            </a:r>
            <a:r>
              <a:rPr sz="1323"/>
              <a:t> — </a:t>
            </a:r>
            <a:r>
              <a:rPr sz="1323" err="1"/>
              <a:t>откупиться</a:t>
            </a:r>
            <a:r>
              <a:rPr sz="1323"/>
              <a:t>.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верьте</a:t>
            </a:r>
            <a:r>
              <a:rPr sz="1323"/>
              <a:t>! </a:t>
            </a:r>
            <a:r>
              <a:rPr sz="1323" err="1"/>
              <a:t>Позвоните</a:t>
            </a:r>
            <a:r>
              <a:rPr sz="1323"/>
              <a:t> </a:t>
            </a:r>
            <a:r>
              <a:rPr sz="1323" err="1"/>
              <a:t>вашему</a:t>
            </a:r>
            <a:r>
              <a:rPr sz="1323"/>
              <a:t> </a:t>
            </a:r>
            <a:r>
              <a:rPr sz="1323" err="1"/>
              <a:t>родственнику</a:t>
            </a:r>
            <a:r>
              <a:rPr sz="1323"/>
              <a:t>.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Ценную</a:t>
            </a:r>
            <a:r>
              <a:rPr sz="1323"/>
              <a:t> </a:t>
            </a:r>
            <a:r>
              <a:rPr sz="1323" err="1"/>
              <a:t>информацию</a:t>
            </a:r>
            <a:r>
              <a:rPr sz="1323"/>
              <a:t> </a:t>
            </a:r>
            <a:r>
              <a:rPr sz="1323" err="1"/>
              <a:t>никогда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храните</a:t>
            </a:r>
            <a:r>
              <a:rPr sz="1323"/>
              <a:t> </a:t>
            </a:r>
            <a:r>
              <a:rPr sz="1323" err="1"/>
              <a:t>только</a:t>
            </a:r>
            <a:r>
              <a:rPr sz="1323"/>
              <a:t> в </a:t>
            </a:r>
            <a:r>
              <a:rPr sz="1323" err="1"/>
              <a:t>телефоне</a:t>
            </a:r>
            <a:r>
              <a:rPr sz="1323"/>
              <a:t>, </a:t>
            </a:r>
            <a:r>
              <a:rPr sz="1323" err="1"/>
              <a:t>дублируйте</a:t>
            </a:r>
            <a:r>
              <a:rPr sz="1323"/>
              <a:t> </a:t>
            </a:r>
            <a:r>
              <a:rPr sz="1323" err="1"/>
              <a:t>ее</a:t>
            </a:r>
            <a:r>
              <a:rPr sz="1323"/>
              <a:t> в </a:t>
            </a:r>
            <a:r>
              <a:rPr sz="1323" err="1"/>
              <a:t>бумажном</a:t>
            </a:r>
            <a:r>
              <a:rPr sz="1323"/>
              <a:t> </a:t>
            </a:r>
            <a:r>
              <a:rPr sz="1323" err="1"/>
              <a:t>блокноте</a:t>
            </a:r>
            <a:r>
              <a:rPr sz="1323"/>
              <a:t> </a:t>
            </a:r>
            <a:r>
              <a:rPr sz="1323" err="1"/>
              <a:t>или</a:t>
            </a:r>
            <a:r>
              <a:rPr sz="1323"/>
              <a:t> в </a:t>
            </a:r>
            <a:r>
              <a:rPr sz="1323" err="1"/>
              <a:t>компьютере</a:t>
            </a:r>
            <a:r>
              <a:rPr sz="1323"/>
              <a:t>.</a:t>
            </a:r>
          </a:p>
        </p:txBody>
      </p:sp>
      <p:sp>
        <p:nvSpPr>
          <p:cNvPr id="417" name="Shape 417"/>
          <p:cNvSpPr>
            <a:spLocks noGrp="1"/>
          </p:cNvSpPr>
          <p:nvPr>
            <p:ph type="title"/>
          </p:nvPr>
        </p:nvSpPr>
        <p:spPr>
          <a:xfrm>
            <a:off x="534432" y="1252148"/>
            <a:ext cx="9619774" cy="875695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Способы защиты</a:t>
            </a:r>
          </a:p>
        </p:txBody>
      </p:sp>
      <p:sp>
        <p:nvSpPr>
          <p:cNvPr id="418" name="Shape 418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41</a:t>
            </a:fld>
            <a:endParaRPr/>
          </a:p>
        </p:txBody>
      </p:sp>
      <p:pic>
        <p:nvPicPr>
          <p:cNvPr id="419" name="image16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90116" y="3048178"/>
            <a:ext cx="2524163" cy="288714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val="6964933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звание 4"/>
          <p:cNvSpPr>
            <a:spLocks noGrp="1"/>
          </p:cNvSpPr>
          <p:nvPr>
            <p:ph type="title"/>
          </p:nvPr>
        </p:nvSpPr>
        <p:spPr>
          <a:xfrm>
            <a:off x="1155663" y="4305440"/>
            <a:ext cx="8902025" cy="1279434"/>
          </a:xfrm>
        </p:spPr>
        <p:txBody>
          <a:bodyPr>
            <a:normAutofit/>
          </a:bodyPr>
          <a:lstStyle/>
          <a:p>
            <a:pPr algn="ctr"/>
            <a:br>
              <a:rPr lang="ru-RU" sz="2867" cap="none">
                <a:solidFill>
                  <a:srgbClr val="0EBACE"/>
                </a:solidFill>
                <a:ea typeface="Tahoma"/>
                <a:cs typeface="Tahoma"/>
              </a:rPr>
            </a:br>
            <a:r>
              <a:rPr lang="ru-RU" sz="2867" b="0" cap="none">
                <a:ea typeface="Tahoma"/>
                <a:cs typeface="Tahoma"/>
              </a:rPr>
              <a:t>Как не стать жертвой финансовой Пирамиды</a:t>
            </a:r>
            <a:endParaRPr lang="ru-RU" sz="2867" b="0" cap="none">
              <a:ea typeface="Tahoma"/>
              <a:cs typeface="Tahoma"/>
              <a:sym typeface="Calibri"/>
            </a:endParaRPr>
          </a:p>
        </p:txBody>
      </p:sp>
      <p:pic>
        <p:nvPicPr>
          <p:cNvPr id="3" name="image2.png">
            <a:extLst>
              <a:ext uri="{FF2B5EF4-FFF2-40B4-BE49-F238E27FC236}">
                <a16:creationId xmlns:a16="http://schemas.microsoft.com/office/drawing/2014/main" id="{925A40B1-116C-460A-9691-0B739BC210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007361" y="1468822"/>
            <a:ext cx="5322154" cy="28366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81544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/>
          <p:nvPr/>
        </p:nvSpPr>
        <p:spPr>
          <a:xfrm>
            <a:off x="4996989" y="2433881"/>
            <a:ext cx="4705774" cy="1587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323" err="1"/>
              <a:t>Если</a:t>
            </a:r>
            <a:r>
              <a:rPr sz="1323"/>
              <a:t> </a:t>
            </a:r>
            <a:r>
              <a:rPr sz="1323" err="1"/>
              <a:t>говорить</a:t>
            </a:r>
            <a:r>
              <a:rPr sz="1323"/>
              <a:t> о </a:t>
            </a:r>
            <a:r>
              <a:rPr sz="1323" err="1"/>
              <a:t>деньгах</a:t>
            </a:r>
            <a:r>
              <a:rPr sz="1323"/>
              <a:t>, </a:t>
            </a:r>
            <a:r>
              <a:rPr sz="1323" err="1"/>
              <a:t>то</a:t>
            </a:r>
            <a:r>
              <a:rPr sz="1323"/>
              <a:t> </a:t>
            </a:r>
            <a:r>
              <a:rPr sz="1323" err="1"/>
              <a:t>нами</a:t>
            </a:r>
            <a:r>
              <a:rPr sz="1323"/>
              <a:t> </a:t>
            </a:r>
            <a:r>
              <a:rPr sz="1323" err="1"/>
              <a:t>движут</a:t>
            </a:r>
            <a:r>
              <a:rPr sz="1323"/>
              <a:t> </a:t>
            </a:r>
            <a:r>
              <a:rPr sz="1323" err="1"/>
              <a:t>два</a:t>
            </a:r>
            <a:r>
              <a:rPr sz="1323"/>
              <a:t> </a:t>
            </a:r>
            <a:r>
              <a:rPr sz="1323" err="1"/>
              <a:t>основных</a:t>
            </a:r>
            <a:r>
              <a:rPr sz="1323"/>
              <a:t> </a:t>
            </a:r>
            <a:r>
              <a:rPr sz="1323" err="1"/>
              <a:t>чувства</a:t>
            </a:r>
            <a:r>
              <a:rPr sz="1323"/>
              <a:t>: </a:t>
            </a:r>
            <a:r>
              <a:rPr sz="1323" err="1"/>
              <a:t>страх</a:t>
            </a:r>
            <a:r>
              <a:rPr sz="1323"/>
              <a:t> </a:t>
            </a:r>
            <a:r>
              <a:rPr sz="1323" err="1"/>
              <a:t>потерять</a:t>
            </a:r>
            <a:r>
              <a:rPr sz="1323"/>
              <a:t> </a:t>
            </a:r>
            <a:r>
              <a:rPr sz="1323" err="1"/>
              <a:t>заработанное</a:t>
            </a:r>
            <a:r>
              <a:rPr sz="1323"/>
              <a:t> и </a:t>
            </a:r>
            <a:r>
              <a:rPr sz="1323" err="1"/>
              <a:t>желание</a:t>
            </a:r>
            <a:r>
              <a:rPr sz="1323"/>
              <a:t> </a:t>
            </a:r>
            <a:r>
              <a:rPr sz="1323" err="1"/>
              <a:t>максимально</a:t>
            </a:r>
            <a:r>
              <a:rPr sz="1323"/>
              <a:t> </a:t>
            </a:r>
            <a:r>
              <a:rPr sz="1323" err="1"/>
              <a:t>преумножить</a:t>
            </a:r>
            <a:r>
              <a:rPr sz="1323"/>
              <a:t> </a:t>
            </a:r>
            <a:r>
              <a:rPr sz="1323" err="1"/>
              <a:t>то</a:t>
            </a:r>
            <a:r>
              <a:rPr sz="1323"/>
              <a:t>, </a:t>
            </a:r>
            <a:r>
              <a:rPr sz="1323" err="1"/>
              <a:t>что</a:t>
            </a:r>
            <a:r>
              <a:rPr sz="1323"/>
              <a:t> </a:t>
            </a:r>
            <a:r>
              <a:rPr sz="1323" err="1"/>
              <a:t>уже</a:t>
            </a:r>
            <a:r>
              <a:rPr sz="1323"/>
              <a:t> </a:t>
            </a:r>
            <a:r>
              <a:rPr sz="1323" err="1"/>
              <a:t>есть</a:t>
            </a:r>
            <a:r>
              <a:rPr sz="1323"/>
              <a:t>. К </a:t>
            </a:r>
            <a:r>
              <a:rPr sz="1323" err="1"/>
              <a:t>сожалению</a:t>
            </a:r>
            <a:r>
              <a:rPr sz="1323"/>
              <a:t>, </a:t>
            </a:r>
            <a:r>
              <a:rPr sz="1323" err="1"/>
              <a:t>часто</a:t>
            </a:r>
            <a:r>
              <a:rPr sz="1323"/>
              <a:t> </a:t>
            </a:r>
            <a:r>
              <a:rPr sz="1323" err="1"/>
              <a:t>именно</a:t>
            </a:r>
            <a:r>
              <a:rPr sz="1323"/>
              <a:t> </a:t>
            </a:r>
            <a:r>
              <a:rPr sz="1323" err="1"/>
              <a:t>второе</a:t>
            </a:r>
            <a:r>
              <a:rPr sz="1323"/>
              <a:t> </a:t>
            </a:r>
            <a:r>
              <a:rPr sz="1323" err="1"/>
              <a:t>чувство</a:t>
            </a:r>
            <a:r>
              <a:rPr sz="1323"/>
              <a:t> </a:t>
            </a:r>
            <a:r>
              <a:rPr sz="1323" err="1"/>
              <a:t>притупляет</a:t>
            </a:r>
            <a:r>
              <a:rPr sz="1323"/>
              <a:t> </a:t>
            </a:r>
            <a:r>
              <a:rPr sz="1323" err="1"/>
              <a:t>осторожность</a:t>
            </a:r>
            <a:r>
              <a:rPr sz="1323"/>
              <a:t> и </a:t>
            </a:r>
            <a:r>
              <a:rPr sz="1323" err="1"/>
              <a:t>приводит</a:t>
            </a:r>
            <a:r>
              <a:rPr sz="1323"/>
              <a:t> к </a:t>
            </a:r>
            <a:r>
              <a:rPr sz="1323" err="1"/>
              <a:t>плачевным</a:t>
            </a:r>
            <a:r>
              <a:rPr sz="1323"/>
              <a:t> </a:t>
            </a:r>
            <a:r>
              <a:rPr sz="1323" err="1"/>
              <a:t>финансовым</a:t>
            </a:r>
            <a:r>
              <a:rPr sz="1323"/>
              <a:t> </a:t>
            </a:r>
            <a:r>
              <a:rPr sz="1323" err="1"/>
              <a:t>результатам</a:t>
            </a:r>
            <a:r>
              <a:rPr sz="1323"/>
              <a:t>. </a:t>
            </a:r>
          </a:p>
        </p:txBody>
      </p:sp>
      <p:sp>
        <p:nvSpPr>
          <p:cNvPr id="433" name="Shape 433"/>
          <p:cNvSpPr>
            <a:spLocks noGrp="1"/>
          </p:cNvSpPr>
          <p:nvPr>
            <p:ph type="title"/>
          </p:nvPr>
        </p:nvSpPr>
        <p:spPr>
          <a:xfrm>
            <a:off x="534431" y="1392825"/>
            <a:ext cx="9619774" cy="875695"/>
          </a:xfrm>
          <a:prstGeom prst="rect">
            <a:avLst/>
          </a:prstGeom>
        </p:spPr>
        <p:txBody>
          <a:bodyPr/>
          <a:lstStyle>
            <a:lvl1pPr>
              <a:defRPr sz="29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Финансовая пирамида</a:t>
            </a:r>
          </a:p>
        </p:txBody>
      </p:sp>
      <p:sp>
        <p:nvSpPr>
          <p:cNvPr id="434" name="Shape 434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43</a:t>
            </a:fld>
            <a:endParaRPr/>
          </a:p>
        </p:txBody>
      </p:sp>
      <p:grpSp>
        <p:nvGrpSpPr>
          <p:cNvPr id="437" name="Group 437"/>
          <p:cNvGrpSpPr/>
          <p:nvPr/>
        </p:nvGrpSpPr>
        <p:grpSpPr>
          <a:xfrm>
            <a:off x="4996985" y="4827630"/>
            <a:ext cx="4695978" cy="1682027"/>
            <a:chOff x="-1" y="-2"/>
            <a:chExt cx="4258317" cy="1525263"/>
          </a:xfrm>
        </p:grpSpPr>
        <p:sp>
          <p:nvSpPr>
            <p:cNvPr id="435" name="Shape 435"/>
            <p:cNvSpPr/>
            <p:nvPr/>
          </p:nvSpPr>
          <p:spPr>
            <a:xfrm>
              <a:off x="-1" y="-2"/>
              <a:ext cx="4258317" cy="1525263"/>
            </a:xfrm>
            <a:prstGeom prst="rect">
              <a:avLst/>
            </a:prstGeom>
            <a:noFill/>
            <a:ln w="9525" cap="flat">
              <a:solidFill>
                <a:srgbClr val="0EBACE"/>
              </a:solidFill>
              <a:prstDash val="solid"/>
              <a:round/>
            </a:ln>
            <a:effectLst/>
          </p:spPr>
          <p:txBody>
            <a:bodyPr wrap="square" lIns="50417" tIns="50417" rIns="50417" bIns="50417" numCol="1" anchor="t">
              <a:noAutofit/>
            </a:bodyPr>
            <a:lstStyle/>
            <a:p>
              <a:pPr algn="just">
                <a:lnSpc>
                  <a:spcPct val="150000"/>
                </a:lnSpc>
                <a:defRPr sz="4400"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 sz="4852"/>
            </a:p>
          </p:txBody>
        </p:sp>
        <p:sp>
          <p:nvSpPr>
            <p:cNvPr id="436" name="Shape 436"/>
            <p:cNvSpPr/>
            <p:nvPr/>
          </p:nvSpPr>
          <p:spPr>
            <a:xfrm>
              <a:off x="-1" y="0"/>
              <a:ext cx="4258317" cy="14394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417" tIns="50417" rIns="50417" bIns="50417" numCol="1" anchor="t">
              <a:spAutoFit/>
            </a:bodyPr>
            <a:lstStyle>
              <a:lvl1pPr algn="just">
                <a:lnSpc>
                  <a:spcPct val="150000"/>
                </a:lnSpc>
                <a:defRPr sz="1200">
                  <a:solidFill>
                    <a:srgbClr val="4D4D4C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rPr sz="1323" err="1"/>
                <a:t>Финансовая</a:t>
              </a:r>
              <a:r>
                <a:rPr sz="1323"/>
                <a:t> </a:t>
              </a:r>
              <a:r>
                <a:rPr sz="1323" err="1"/>
                <a:t>пирамида</a:t>
              </a:r>
              <a:r>
                <a:rPr sz="1323"/>
                <a:t> – </a:t>
              </a:r>
              <a:r>
                <a:rPr sz="1323" err="1"/>
                <a:t>схема</a:t>
              </a:r>
              <a:r>
                <a:rPr sz="1323"/>
                <a:t> </a:t>
              </a:r>
              <a:r>
                <a:rPr sz="1323" err="1"/>
                <a:t>инвестиционного</a:t>
              </a:r>
              <a:r>
                <a:rPr sz="1323"/>
                <a:t> </a:t>
              </a:r>
              <a:r>
                <a:rPr sz="1323" err="1"/>
                <a:t>мошенничества</a:t>
              </a:r>
              <a:r>
                <a:rPr sz="1323"/>
                <a:t>, в </a:t>
              </a:r>
              <a:r>
                <a:rPr sz="1323" err="1"/>
                <a:t>которой</a:t>
              </a:r>
              <a:r>
                <a:rPr sz="1323"/>
                <a:t> </a:t>
              </a:r>
              <a:r>
                <a:rPr sz="1323" err="1"/>
                <a:t>доход</a:t>
              </a:r>
              <a:r>
                <a:rPr sz="1323"/>
                <a:t> </a:t>
              </a:r>
              <a:r>
                <a:rPr sz="1323" err="1"/>
                <a:t>по</a:t>
              </a:r>
              <a:r>
                <a:rPr sz="1323"/>
                <a:t> </a:t>
              </a:r>
              <a:r>
                <a:rPr sz="1323" err="1"/>
                <a:t>привлеченным</a:t>
              </a:r>
              <a:r>
                <a:rPr sz="1323"/>
                <a:t> </a:t>
              </a:r>
              <a:r>
                <a:rPr sz="1323" err="1"/>
                <a:t>денежным</a:t>
              </a:r>
              <a:r>
                <a:rPr sz="1323"/>
                <a:t> </a:t>
              </a:r>
              <a:r>
                <a:rPr sz="1323" err="1"/>
                <a:t>средствам</a:t>
              </a:r>
              <a:r>
                <a:rPr sz="1323"/>
                <a:t> </a:t>
              </a:r>
              <a:r>
                <a:rPr sz="1323" err="1"/>
                <a:t>образуется</a:t>
              </a:r>
              <a:r>
                <a:rPr sz="1323"/>
                <a:t> </a:t>
              </a:r>
              <a:r>
                <a:rPr sz="1323" err="1"/>
                <a:t>не</a:t>
              </a:r>
              <a:r>
                <a:rPr sz="1323"/>
                <a:t> </a:t>
              </a:r>
              <a:r>
                <a:rPr sz="1323" err="1"/>
                <a:t>за</a:t>
              </a:r>
              <a:r>
                <a:rPr sz="1323"/>
                <a:t> </a:t>
              </a:r>
              <a:r>
                <a:rPr sz="1323" err="1"/>
                <a:t>счет</a:t>
              </a:r>
              <a:r>
                <a:rPr sz="1323"/>
                <a:t> </a:t>
              </a:r>
              <a:r>
                <a:rPr sz="1323" err="1"/>
                <a:t>вложения</a:t>
              </a:r>
              <a:r>
                <a:rPr sz="1323"/>
                <a:t> </a:t>
              </a:r>
              <a:r>
                <a:rPr sz="1323" err="1"/>
                <a:t>их</a:t>
              </a:r>
              <a:r>
                <a:rPr sz="1323"/>
                <a:t> в </a:t>
              </a:r>
              <a:r>
                <a:rPr sz="1323" err="1"/>
                <a:t>прибыльные</a:t>
              </a:r>
              <a:r>
                <a:rPr sz="1323"/>
                <a:t> </a:t>
              </a:r>
              <a:r>
                <a:rPr sz="1323" err="1"/>
                <a:t>активы</a:t>
              </a:r>
              <a:r>
                <a:rPr sz="1323"/>
                <a:t>, а </a:t>
              </a:r>
              <a:r>
                <a:rPr sz="1323" err="1"/>
                <a:t>за</a:t>
              </a:r>
              <a:r>
                <a:rPr sz="1323"/>
                <a:t> </a:t>
              </a:r>
              <a:r>
                <a:rPr sz="1323" err="1"/>
                <a:t>счет</a:t>
              </a:r>
              <a:r>
                <a:rPr sz="1323"/>
                <a:t> </a:t>
              </a:r>
              <a:r>
                <a:rPr sz="1323" err="1"/>
                <a:t>поступления</a:t>
              </a:r>
              <a:r>
                <a:rPr sz="1323"/>
                <a:t> </a:t>
              </a:r>
              <a:r>
                <a:rPr sz="1323" err="1"/>
                <a:t>денежных</a:t>
              </a:r>
              <a:r>
                <a:rPr sz="1323"/>
                <a:t> </a:t>
              </a:r>
              <a:r>
                <a:rPr sz="1323" err="1"/>
                <a:t>средств</a:t>
              </a:r>
              <a:r>
                <a:rPr sz="1323"/>
                <a:t> </a:t>
              </a:r>
              <a:r>
                <a:rPr sz="1323" err="1"/>
                <a:t>от</a:t>
              </a:r>
              <a:r>
                <a:rPr sz="1323"/>
                <a:t> </a:t>
              </a:r>
              <a:r>
                <a:rPr sz="1323" err="1"/>
                <a:t>привлечения</a:t>
              </a:r>
              <a:r>
                <a:rPr sz="1323"/>
                <a:t> </a:t>
              </a:r>
              <a:r>
                <a:rPr sz="1323" err="1"/>
                <a:t>новых</a:t>
              </a:r>
              <a:r>
                <a:rPr sz="1323"/>
                <a:t> </a:t>
              </a:r>
              <a:r>
                <a:rPr sz="1323" err="1"/>
                <a:t>инвесторов</a:t>
              </a:r>
              <a:r>
                <a:rPr sz="1323"/>
                <a:t>.</a:t>
              </a:r>
            </a:p>
          </p:txBody>
        </p:sp>
      </p:grpSp>
      <p:pic>
        <p:nvPicPr>
          <p:cNvPr id="438" name="image22.png" descr="Снимок экрана 2016-02-26 в 16.59.33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995680" y="3027128"/>
            <a:ext cx="3676385" cy="3178725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val="11485358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/>
          <p:nvPr/>
        </p:nvSpPr>
        <p:spPr>
          <a:xfrm>
            <a:off x="3473213" y="2700217"/>
            <a:ext cx="5960652" cy="2808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/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Инвесторов</a:t>
            </a:r>
            <a:r>
              <a:rPr sz="1323"/>
              <a:t> </a:t>
            </a:r>
            <a:r>
              <a:rPr sz="1323" err="1"/>
              <a:t>побуждают</a:t>
            </a:r>
            <a:r>
              <a:rPr sz="1323"/>
              <a:t> </a:t>
            </a:r>
            <a:r>
              <a:rPr sz="1323" err="1"/>
              <a:t>вкладывать</a:t>
            </a:r>
            <a:r>
              <a:rPr sz="1323"/>
              <a:t> </a:t>
            </a:r>
            <a:r>
              <a:rPr sz="1323" err="1"/>
              <a:t>денежные</a:t>
            </a:r>
            <a:r>
              <a:rPr sz="1323"/>
              <a:t> </a:t>
            </a:r>
            <a:r>
              <a:rPr sz="1323" err="1"/>
              <a:t>средства</a:t>
            </a:r>
            <a:r>
              <a:rPr sz="1323"/>
              <a:t> </a:t>
            </a:r>
            <a:r>
              <a:rPr sz="1323" err="1"/>
              <a:t>обещанием</a:t>
            </a:r>
            <a:r>
              <a:rPr sz="1323"/>
              <a:t> </a:t>
            </a:r>
            <a:r>
              <a:rPr sz="1323" err="1"/>
              <a:t>получения</a:t>
            </a:r>
            <a:r>
              <a:rPr sz="1323"/>
              <a:t> </a:t>
            </a:r>
            <a:r>
              <a:rPr sz="1323" err="1"/>
              <a:t>высокой</a:t>
            </a:r>
            <a:r>
              <a:rPr sz="1323"/>
              <a:t> </a:t>
            </a:r>
            <a:r>
              <a:rPr sz="1323" err="1"/>
              <a:t>гарантированной</a:t>
            </a:r>
            <a:r>
              <a:rPr sz="1323"/>
              <a:t> </a:t>
            </a:r>
            <a:r>
              <a:rPr sz="1323" err="1"/>
              <a:t>доходности</a:t>
            </a:r>
            <a:r>
              <a:rPr sz="1323"/>
              <a:t>. </a:t>
            </a:r>
            <a:r>
              <a:rPr sz="1323" err="1"/>
              <a:t>Поскольку</a:t>
            </a:r>
            <a:r>
              <a:rPr sz="1323"/>
              <a:t> </a:t>
            </a:r>
            <a:r>
              <a:rPr sz="1323" err="1"/>
              <a:t>нет</a:t>
            </a:r>
            <a:r>
              <a:rPr sz="1323"/>
              <a:t> </a:t>
            </a:r>
            <a:r>
              <a:rPr sz="1323" err="1"/>
              <a:t>возможности</a:t>
            </a:r>
            <a:r>
              <a:rPr sz="1323"/>
              <a:t> </a:t>
            </a:r>
            <a:r>
              <a:rPr sz="1323" err="1"/>
              <a:t>обеспечить</a:t>
            </a:r>
            <a:r>
              <a:rPr sz="1323"/>
              <a:t> в </a:t>
            </a:r>
            <a:r>
              <a:rPr sz="1323" err="1"/>
              <a:t>течение</a:t>
            </a:r>
            <a:r>
              <a:rPr sz="1323"/>
              <a:t> </a:t>
            </a:r>
            <a:r>
              <a:rPr sz="1323" err="1"/>
              <a:t>длительного</a:t>
            </a:r>
            <a:r>
              <a:rPr sz="1323"/>
              <a:t> </a:t>
            </a:r>
            <a:r>
              <a:rPr sz="1323" err="1"/>
              <a:t>времени</a:t>
            </a:r>
            <a:r>
              <a:rPr sz="1323"/>
              <a:t> </a:t>
            </a:r>
            <a:r>
              <a:rPr sz="1323" err="1"/>
              <a:t>постоянный</a:t>
            </a:r>
            <a:r>
              <a:rPr sz="1323"/>
              <a:t> </a:t>
            </a:r>
            <a:r>
              <a:rPr sz="1323" err="1"/>
              <a:t>приток</a:t>
            </a:r>
            <a:r>
              <a:rPr sz="1323"/>
              <a:t> </a:t>
            </a:r>
            <a:r>
              <a:rPr sz="1323" err="1"/>
              <a:t>денежных</a:t>
            </a:r>
            <a:r>
              <a:rPr sz="1323"/>
              <a:t> </a:t>
            </a:r>
            <a:r>
              <a:rPr sz="1323" err="1"/>
              <a:t>средств</a:t>
            </a:r>
            <a:r>
              <a:rPr sz="1323"/>
              <a:t> </a:t>
            </a:r>
            <a:r>
              <a:rPr sz="1323" err="1"/>
              <a:t>новых</a:t>
            </a:r>
            <a:r>
              <a:rPr sz="1323"/>
              <a:t> </a:t>
            </a:r>
            <a:r>
              <a:rPr sz="1323" err="1"/>
              <a:t>инвесторов</a:t>
            </a:r>
            <a:r>
              <a:rPr sz="1323"/>
              <a:t>, </a:t>
            </a:r>
            <a:r>
              <a:rPr sz="1323" err="1"/>
              <a:t>ресурсы</a:t>
            </a:r>
            <a:r>
              <a:rPr sz="1323"/>
              <a:t> </a:t>
            </a:r>
            <a:r>
              <a:rPr sz="1323" err="1"/>
              <a:t>финансовой</a:t>
            </a:r>
            <a:r>
              <a:rPr sz="1323"/>
              <a:t> </a:t>
            </a:r>
            <a:r>
              <a:rPr sz="1323" err="1"/>
              <a:t>пирамиды</a:t>
            </a:r>
            <a:r>
              <a:rPr sz="1323"/>
              <a:t> </a:t>
            </a:r>
            <a:r>
              <a:rPr sz="1323" err="1"/>
              <a:t>начинают</a:t>
            </a:r>
            <a:r>
              <a:rPr sz="1323"/>
              <a:t> </a:t>
            </a:r>
            <a:r>
              <a:rPr sz="1323" err="1"/>
              <a:t>сокращаться</a:t>
            </a:r>
            <a:r>
              <a:rPr sz="1323"/>
              <a:t>, а </a:t>
            </a:r>
            <a:r>
              <a:rPr sz="1323" err="1"/>
              <a:t>финансовые</a:t>
            </a:r>
            <a:r>
              <a:rPr sz="1323"/>
              <a:t> </a:t>
            </a:r>
            <a:r>
              <a:rPr sz="1323" err="1"/>
              <a:t>обязательства</a:t>
            </a:r>
            <a:r>
              <a:rPr sz="1323"/>
              <a:t> </a:t>
            </a:r>
            <a:r>
              <a:rPr sz="1323" err="1"/>
              <a:t>растут</a:t>
            </a:r>
            <a:r>
              <a:rPr sz="1323"/>
              <a:t>. </a:t>
            </a:r>
            <a:r>
              <a:rPr sz="1323" err="1"/>
              <a:t>Возможность</a:t>
            </a:r>
            <a:r>
              <a:rPr sz="1323"/>
              <a:t> </a:t>
            </a:r>
            <a:r>
              <a:rPr sz="1323" err="1"/>
              <a:t>возврата</a:t>
            </a:r>
            <a:r>
              <a:rPr sz="1323"/>
              <a:t> </a:t>
            </a:r>
            <a:r>
              <a:rPr sz="1323" err="1"/>
              <a:t>вложенных</a:t>
            </a:r>
            <a:r>
              <a:rPr sz="1323"/>
              <a:t> </a:t>
            </a:r>
            <a:r>
              <a:rPr sz="1323" err="1"/>
              <a:t>средств</a:t>
            </a:r>
            <a:r>
              <a:rPr sz="1323"/>
              <a:t> с </a:t>
            </a:r>
            <a:r>
              <a:rPr sz="1323" err="1"/>
              <a:t>течением</a:t>
            </a:r>
            <a:r>
              <a:rPr sz="1323"/>
              <a:t> </a:t>
            </a:r>
            <a:r>
              <a:rPr sz="1323" err="1"/>
              <a:t>времени</a:t>
            </a:r>
            <a:r>
              <a:rPr sz="1323"/>
              <a:t> </a:t>
            </a:r>
            <a:r>
              <a:rPr sz="1323" err="1"/>
              <a:t>становится</a:t>
            </a:r>
            <a:r>
              <a:rPr sz="1323"/>
              <a:t> </a:t>
            </a:r>
            <a:r>
              <a:rPr sz="1323" err="1"/>
              <a:t>всё</a:t>
            </a:r>
            <a:r>
              <a:rPr sz="1323"/>
              <a:t> </a:t>
            </a:r>
            <a:r>
              <a:rPr sz="1323" err="1"/>
              <a:t>меньше</a:t>
            </a:r>
            <a:r>
              <a:rPr sz="1323"/>
              <a:t>. </a:t>
            </a:r>
          </a:p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Закономерным</a:t>
            </a:r>
            <a:r>
              <a:rPr sz="1323"/>
              <a:t> </a:t>
            </a:r>
            <a:r>
              <a:rPr sz="1323" err="1"/>
              <a:t>итогом</a:t>
            </a:r>
            <a:r>
              <a:rPr sz="1323"/>
              <a:t> </a:t>
            </a:r>
            <a:r>
              <a:rPr sz="1323" err="1"/>
              <a:t>такой</a:t>
            </a:r>
            <a:r>
              <a:rPr sz="1323"/>
              <a:t> </a:t>
            </a:r>
            <a:r>
              <a:rPr sz="1323" err="1"/>
              <a:t>ситуации</a:t>
            </a:r>
            <a:r>
              <a:rPr sz="1323"/>
              <a:t> </a:t>
            </a:r>
            <a:r>
              <a:rPr sz="1323" err="1"/>
              <a:t>становится</a:t>
            </a:r>
            <a:r>
              <a:rPr sz="1323"/>
              <a:t> </a:t>
            </a:r>
            <a:r>
              <a:rPr sz="1323" err="1"/>
              <a:t>крах</a:t>
            </a:r>
            <a:r>
              <a:rPr sz="1323"/>
              <a:t> </a:t>
            </a:r>
            <a:r>
              <a:rPr sz="1323" err="1"/>
              <a:t>финансовой</a:t>
            </a:r>
            <a:r>
              <a:rPr sz="1323"/>
              <a:t> </a:t>
            </a:r>
            <a:r>
              <a:rPr sz="1323" err="1"/>
              <a:t>пирамиды</a:t>
            </a:r>
            <a:r>
              <a:rPr sz="1323"/>
              <a:t>, в </a:t>
            </a:r>
            <a:r>
              <a:rPr sz="1323" err="1"/>
              <a:t>результате</a:t>
            </a:r>
            <a:r>
              <a:rPr sz="1323"/>
              <a:t> </a:t>
            </a:r>
            <a:r>
              <a:rPr sz="1323" err="1"/>
              <a:t>которого</a:t>
            </a:r>
            <a:r>
              <a:rPr sz="1323"/>
              <a:t> </a:t>
            </a:r>
            <a:r>
              <a:rPr sz="1323" err="1"/>
              <a:t>инвесторы</a:t>
            </a:r>
            <a:r>
              <a:rPr sz="1323"/>
              <a:t> </a:t>
            </a:r>
            <a:r>
              <a:rPr sz="1323" err="1"/>
              <a:t>теряют</a:t>
            </a:r>
            <a:r>
              <a:rPr sz="1323"/>
              <a:t> </a:t>
            </a:r>
            <a:r>
              <a:rPr sz="1323" err="1"/>
              <a:t>вложенные</a:t>
            </a:r>
            <a:r>
              <a:rPr sz="1323"/>
              <a:t> </a:t>
            </a:r>
            <a:r>
              <a:rPr sz="1323" err="1"/>
              <a:t>средства</a:t>
            </a:r>
            <a:r>
              <a:rPr sz="1323"/>
              <a:t>.</a:t>
            </a:r>
          </a:p>
        </p:txBody>
      </p:sp>
      <p:sp>
        <p:nvSpPr>
          <p:cNvPr id="446" name="Shape 446"/>
          <p:cNvSpPr>
            <a:spLocks noGrp="1"/>
          </p:cNvSpPr>
          <p:nvPr>
            <p:ph type="title"/>
          </p:nvPr>
        </p:nvSpPr>
        <p:spPr>
          <a:xfrm>
            <a:off x="534432" y="1467358"/>
            <a:ext cx="9619774" cy="875695"/>
          </a:xfrm>
          <a:prstGeom prst="rect">
            <a:avLst/>
          </a:prstGeom>
        </p:spPr>
        <p:txBody>
          <a:bodyPr/>
          <a:lstStyle>
            <a:lvl1pPr>
              <a:defRPr sz="29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Принцип работы</a:t>
            </a:r>
          </a:p>
        </p:txBody>
      </p:sp>
      <p:sp>
        <p:nvSpPr>
          <p:cNvPr id="447" name="Shape 447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44</a:t>
            </a:fld>
            <a:endParaRPr/>
          </a:p>
        </p:txBody>
      </p:sp>
      <p:pic>
        <p:nvPicPr>
          <p:cNvPr id="448" name="image23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rot="5400000">
            <a:off x="563594" y="3279916"/>
            <a:ext cx="3180988" cy="1980691"/>
          </a:xfrm>
          <a:prstGeom prst="rect">
            <a:avLst/>
          </a:prstGeom>
          <a:ln w="12700">
            <a:miter lim="400000"/>
          </a:ln>
          <a:effectLst>
            <a:outerShdw blurRad="50800" dist="50800" dir="2700000" rotWithShape="0">
              <a:srgbClr val="000000">
                <a:alpha val="41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val="7967322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/>
          <p:nvPr/>
        </p:nvSpPr>
        <p:spPr>
          <a:xfrm>
            <a:off x="1422839" y="2197993"/>
            <a:ext cx="8279921" cy="4641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/>
          <a:p>
            <a:pPr algn="just">
              <a:lnSpc>
                <a:spcPct val="150000"/>
              </a:lnSpc>
              <a:defRPr sz="1200" b="1">
                <a:solidFill>
                  <a:srgbClr val="0EBAC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Во-первых</a:t>
            </a:r>
            <a:r>
              <a:rPr sz="1323">
                <a:solidFill>
                  <a:srgbClr val="4D4D4C"/>
                </a:solidFill>
              </a:rPr>
              <a:t>, </a:t>
            </a:r>
            <a:r>
              <a:rPr sz="1323" err="1">
                <a:solidFill>
                  <a:srgbClr val="4D4D4C"/>
                </a:solidFill>
              </a:rPr>
              <a:t>не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поддавайтесь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на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агрессивную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рекламу</a:t>
            </a:r>
            <a:r>
              <a:rPr sz="1323">
                <a:solidFill>
                  <a:srgbClr val="4D4D4C"/>
                </a:solidFill>
              </a:rPr>
              <a:t> «</a:t>
            </a:r>
            <a:r>
              <a:rPr sz="1323" err="1">
                <a:solidFill>
                  <a:srgbClr val="4D4D4C"/>
                </a:solidFill>
              </a:rPr>
              <a:t>легких</a:t>
            </a:r>
            <a:r>
              <a:rPr sz="1323">
                <a:solidFill>
                  <a:srgbClr val="4D4D4C"/>
                </a:solidFill>
              </a:rPr>
              <a:t> и </a:t>
            </a:r>
            <a:r>
              <a:rPr sz="1323" err="1">
                <a:solidFill>
                  <a:srgbClr val="4D4D4C"/>
                </a:solidFill>
              </a:rPr>
              <a:t>быстрых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денег</a:t>
            </a:r>
            <a:r>
              <a:rPr sz="1323">
                <a:solidFill>
                  <a:srgbClr val="4D4D4C"/>
                </a:solidFill>
              </a:rPr>
              <a:t>», </a:t>
            </a:r>
            <a:r>
              <a:rPr sz="1323" err="1">
                <a:solidFill>
                  <a:srgbClr val="4D4D4C"/>
                </a:solidFill>
              </a:rPr>
              <a:t>гарантированная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доходность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выше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ставки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банковского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депозита</a:t>
            </a:r>
            <a:r>
              <a:rPr sz="1323">
                <a:solidFill>
                  <a:srgbClr val="4D4D4C"/>
                </a:solidFill>
              </a:rPr>
              <a:t> – </a:t>
            </a:r>
            <a:r>
              <a:rPr sz="1323" err="1">
                <a:solidFill>
                  <a:srgbClr val="4D4D4C"/>
                </a:solidFill>
              </a:rPr>
              <a:t>повод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задуматься</a:t>
            </a:r>
            <a:r>
              <a:rPr sz="1323">
                <a:solidFill>
                  <a:srgbClr val="4D4D4C"/>
                </a:solidFill>
              </a:rPr>
              <a:t> о </a:t>
            </a:r>
            <a:r>
              <a:rPr sz="1323" err="1">
                <a:solidFill>
                  <a:srgbClr val="4D4D4C"/>
                </a:solidFill>
              </a:rPr>
              <a:t>целесообразности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таких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вложений</a:t>
            </a:r>
            <a:r>
              <a:rPr sz="1323">
                <a:solidFill>
                  <a:srgbClr val="4D4D4C"/>
                </a:solidFill>
              </a:rPr>
              <a:t>. </a:t>
            </a:r>
          </a:p>
          <a:p>
            <a:pPr algn="just">
              <a:lnSpc>
                <a:spcPct val="150000"/>
              </a:lnSpc>
              <a:defRPr sz="1200" b="1">
                <a:solidFill>
                  <a:srgbClr val="0EBAC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Во-вторых</a:t>
            </a:r>
            <a:r>
              <a:rPr sz="1323">
                <a:solidFill>
                  <a:srgbClr val="4D4D4C"/>
                </a:solidFill>
              </a:rPr>
              <a:t>, </a:t>
            </a:r>
            <a:r>
              <a:rPr sz="1323" err="1">
                <a:solidFill>
                  <a:srgbClr val="4D4D4C"/>
                </a:solidFill>
              </a:rPr>
              <a:t>обратите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внимание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на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следующие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признаки</a:t>
            </a:r>
            <a:r>
              <a:rPr sz="1323">
                <a:solidFill>
                  <a:srgbClr val="4D4D4C"/>
                </a:solidFill>
              </a:rPr>
              <a:t>, </a:t>
            </a:r>
            <a:r>
              <a:rPr sz="1323" err="1">
                <a:solidFill>
                  <a:srgbClr val="4D4D4C"/>
                </a:solidFill>
              </a:rPr>
              <a:t>которые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могут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характеризовать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организацию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как</a:t>
            </a:r>
            <a:r>
              <a:rPr sz="1323">
                <a:solidFill>
                  <a:srgbClr val="4D4D4C"/>
                </a:solidFill>
              </a:rPr>
              <a:t> «</a:t>
            </a:r>
            <a:r>
              <a:rPr sz="1323" err="1">
                <a:solidFill>
                  <a:srgbClr val="4D4D4C"/>
                </a:solidFill>
              </a:rPr>
              <a:t>финансовую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пирамиду</a:t>
            </a:r>
            <a:r>
              <a:rPr sz="1323">
                <a:solidFill>
                  <a:srgbClr val="4D4D4C"/>
                </a:solidFill>
              </a:rPr>
              <a:t>»: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Вам</a:t>
            </a:r>
            <a:r>
              <a:rPr sz="1323"/>
              <a:t> </a:t>
            </a:r>
            <a:r>
              <a:rPr sz="1323" err="1"/>
              <a:t>объясняют</a:t>
            </a:r>
            <a:r>
              <a:rPr sz="1323"/>
              <a:t> </a:t>
            </a:r>
            <a:r>
              <a:rPr sz="1323" err="1"/>
              <a:t>высокую</a:t>
            </a:r>
            <a:r>
              <a:rPr sz="1323"/>
              <a:t> </a:t>
            </a:r>
            <a:r>
              <a:rPr sz="1323" err="1"/>
              <a:t>доходность</a:t>
            </a:r>
            <a:r>
              <a:rPr sz="1323"/>
              <a:t> </a:t>
            </a:r>
            <a:r>
              <a:rPr sz="1323" err="1"/>
              <a:t>непрозрачными</a:t>
            </a:r>
            <a:r>
              <a:rPr sz="1323"/>
              <a:t> </a:t>
            </a:r>
            <a:r>
              <a:rPr sz="1323" err="1"/>
              <a:t>сверхприбыльными</a:t>
            </a:r>
            <a:r>
              <a:rPr sz="1323"/>
              <a:t> </a:t>
            </a:r>
            <a:r>
              <a:rPr sz="1323" err="1"/>
              <a:t>проектами</a:t>
            </a:r>
            <a:r>
              <a:rPr sz="1323"/>
              <a:t>, </a:t>
            </a:r>
            <a:r>
              <a:rPr sz="1323" err="1"/>
              <a:t>при</a:t>
            </a:r>
            <a:r>
              <a:rPr sz="1323"/>
              <a:t> </a:t>
            </a:r>
            <a:r>
              <a:rPr sz="1323" err="1"/>
              <a:t>этом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раскрывают</a:t>
            </a:r>
            <a:r>
              <a:rPr sz="1323"/>
              <a:t> </a:t>
            </a:r>
            <a:r>
              <a:rPr sz="1323" err="1"/>
              <a:t>информацию</a:t>
            </a:r>
            <a:r>
              <a:rPr sz="1323"/>
              <a:t> о </a:t>
            </a:r>
            <a:r>
              <a:rPr sz="1323" err="1"/>
              <a:t>потенциальных</a:t>
            </a:r>
            <a:r>
              <a:rPr sz="1323"/>
              <a:t> </a:t>
            </a:r>
            <a:r>
              <a:rPr sz="1323" err="1"/>
              <a:t>рисках</a:t>
            </a:r>
            <a:r>
              <a:rPr sz="1323"/>
              <a:t>. </a:t>
            </a:r>
            <a:r>
              <a:rPr sz="1323" err="1"/>
              <a:t>Проекты</a:t>
            </a:r>
            <a:r>
              <a:rPr sz="1323"/>
              <a:t>, </a:t>
            </a:r>
            <a:r>
              <a:rPr sz="1323" err="1"/>
              <a:t>как</a:t>
            </a:r>
            <a:r>
              <a:rPr sz="1323"/>
              <a:t> </a:t>
            </a:r>
            <a:r>
              <a:rPr sz="1323" err="1"/>
              <a:t>правило</a:t>
            </a:r>
            <a:r>
              <a:rPr sz="1323"/>
              <a:t>, </a:t>
            </a:r>
            <a:r>
              <a:rPr sz="1323" err="1"/>
              <a:t>находятся</a:t>
            </a:r>
            <a:r>
              <a:rPr sz="1323"/>
              <a:t> в </a:t>
            </a:r>
            <a:r>
              <a:rPr sz="1323" err="1"/>
              <a:t>другой</a:t>
            </a:r>
            <a:r>
              <a:rPr sz="1323"/>
              <a:t> </a:t>
            </a:r>
            <a:r>
              <a:rPr sz="1323" err="1"/>
              <a:t>стране</a:t>
            </a:r>
            <a:r>
              <a:rPr sz="1323"/>
              <a:t>, </a:t>
            </a:r>
            <a:r>
              <a:rPr sz="1323" err="1"/>
              <a:t>что</a:t>
            </a:r>
            <a:r>
              <a:rPr sz="1323"/>
              <a:t> </a:t>
            </a:r>
            <a:r>
              <a:rPr sz="1323" err="1"/>
              <a:t>затрудняет</a:t>
            </a:r>
            <a:r>
              <a:rPr sz="1323"/>
              <a:t> </a:t>
            </a:r>
            <a:r>
              <a:rPr sz="1323" err="1"/>
              <a:t>выяснение</a:t>
            </a:r>
            <a:r>
              <a:rPr sz="1323"/>
              <a:t> </a:t>
            </a:r>
            <a:r>
              <a:rPr sz="1323" err="1"/>
              <a:t>текущего</a:t>
            </a:r>
            <a:r>
              <a:rPr sz="1323"/>
              <a:t> </a:t>
            </a:r>
            <a:r>
              <a:rPr sz="1323" err="1"/>
              <a:t>положения</a:t>
            </a:r>
            <a:r>
              <a:rPr sz="1323"/>
              <a:t> </a:t>
            </a:r>
            <a:r>
              <a:rPr sz="1323" err="1"/>
              <a:t>дел</a:t>
            </a:r>
            <a:r>
              <a:rPr sz="1323"/>
              <a:t>. 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Организаторы</a:t>
            </a:r>
            <a:r>
              <a:rPr sz="1323"/>
              <a:t> </a:t>
            </a:r>
            <a:r>
              <a:rPr sz="1323" err="1"/>
              <a:t>скрывают</a:t>
            </a:r>
            <a:r>
              <a:rPr sz="1323"/>
              <a:t> </a:t>
            </a:r>
            <a:r>
              <a:rPr sz="1323" err="1"/>
              <a:t>информацию</a:t>
            </a:r>
            <a:r>
              <a:rPr sz="1323"/>
              <a:t> о </a:t>
            </a:r>
            <a:r>
              <a:rPr sz="1323" err="1"/>
              <a:t>себе</a:t>
            </a:r>
            <a:r>
              <a:rPr sz="1323"/>
              <a:t>, о </a:t>
            </a:r>
            <a:r>
              <a:rPr sz="1323" err="1"/>
              <a:t>наличии</a:t>
            </a:r>
            <a:r>
              <a:rPr sz="1323"/>
              <a:t> </a:t>
            </a:r>
            <a:r>
              <a:rPr sz="1323" err="1"/>
              <a:t>лицензий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ведение</a:t>
            </a:r>
            <a:r>
              <a:rPr sz="1323"/>
              <a:t> </a:t>
            </a:r>
            <a:r>
              <a:rPr sz="1323" err="1"/>
              <a:t>соответствующей</a:t>
            </a:r>
            <a:r>
              <a:rPr sz="1323"/>
              <a:t> </a:t>
            </a:r>
            <a:r>
              <a:rPr sz="1323" err="1"/>
              <a:t>деятельности</a:t>
            </a:r>
            <a:r>
              <a:rPr sz="1323"/>
              <a:t> и </a:t>
            </a:r>
            <a:r>
              <a:rPr sz="1323" err="1"/>
              <a:t>действуют</a:t>
            </a:r>
            <a:r>
              <a:rPr sz="1323"/>
              <a:t> </a:t>
            </a:r>
            <a:r>
              <a:rPr sz="1323" err="1"/>
              <a:t>через</a:t>
            </a:r>
            <a:r>
              <a:rPr sz="1323"/>
              <a:t> </a:t>
            </a:r>
            <a:r>
              <a:rPr sz="1323" err="1"/>
              <a:t>посредников</a:t>
            </a:r>
            <a:r>
              <a:rPr sz="1323"/>
              <a:t>. </a:t>
            </a:r>
            <a:r>
              <a:rPr sz="1323" err="1"/>
              <a:t>Часто</a:t>
            </a:r>
            <a:r>
              <a:rPr sz="1323"/>
              <a:t> </a:t>
            </a:r>
            <a:r>
              <a:rPr sz="1323" err="1"/>
              <a:t>компания</a:t>
            </a:r>
            <a:r>
              <a:rPr sz="1323"/>
              <a:t> </a:t>
            </a:r>
            <a:r>
              <a:rPr sz="1323" err="1"/>
              <a:t>зарегистрирована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в </a:t>
            </a:r>
            <a:r>
              <a:rPr sz="1323" err="1"/>
              <a:t>России</a:t>
            </a:r>
            <a:r>
              <a:rPr sz="1323"/>
              <a:t>. 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Вам</a:t>
            </a:r>
            <a:r>
              <a:rPr sz="1323"/>
              <a:t> </a:t>
            </a:r>
            <a:r>
              <a:rPr sz="1323" err="1"/>
              <a:t>обещают</a:t>
            </a:r>
            <a:r>
              <a:rPr sz="1323"/>
              <a:t> </a:t>
            </a:r>
            <a:r>
              <a:rPr sz="1323" err="1"/>
              <a:t>высокое</a:t>
            </a:r>
            <a:r>
              <a:rPr sz="1323"/>
              <a:t> </a:t>
            </a:r>
            <a:r>
              <a:rPr sz="1323" err="1"/>
              <a:t>вознаграждения</a:t>
            </a:r>
            <a:r>
              <a:rPr sz="1323"/>
              <a:t> </a:t>
            </a:r>
            <a:r>
              <a:rPr sz="1323" err="1"/>
              <a:t>за</a:t>
            </a:r>
            <a:r>
              <a:rPr sz="1323"/>
              <a:t> </a:t>
            </a:r>
            <a:r>
              <a:rPr sz="1323" err="1"/>
              <a:t>приведенных</a:t>
            </a:r>
            <a:r>
              <a:rPr sz="1323"/>
              <a:t> </a:t>
            </a:r>
            <a:r>
              <a:rPr sz="1323" err="1"/>
              <a:t>друзей</a:t>
            </a:r>
            <a:r>
              <a:rPr sz="1323"/>
              <a:t>, </a:t>
            </a:r>
            <a:r>
              <a:rPr sz="1323" err="1"/>
              <a:t>знакомых</a:t>
            </a:r>
            <a:r>
              <a:rPr sz="1323"/>
              <a:t> </a:t>
            </a:r>
            <a:r>
              <a:rPr sz="1323" err="1"/>
              <a:t>или</a:t>
            </a:r>
            <a:r>
              <a:rPr sz="1323"/>
              <a:t> </a:t>
            </a:r>
            <a:r>
              <a:rPr sz="1323" err="1"/>
              <a:t>родственников</a:t>
            </a:r>
            <a:r>
              <a:rPr sz="1323"/>
              <a:t>. </a:t>
            </a:r>
            <a:r>
              <a:rPr sz="1323" err="1"/>
              <a:t>Предлагают</a:t>
            </a:r>
            <a:r>
              <a:rPr sz="1323"/>
              <a:t> </a:t>
            </a:r>
            <a:r>
              <a:rPr sz="1323" err="1"/>
              <a:t>построить</a:t>
            </a:r>
            <a:r>
              <a:rPr sz="1323"/>
              <a:t> </a:t>
            </a:r>
            <a:r>
              <a:rPr sz="1323" err="1"/>
              <a:t>систему</a:t>
            </a:r>
            <a:r>
              <a:rPr sz="1323"/>
              <a:t> </a:t>
            </a:r>
            <a:r>
              <a:rPr sz="1323" err="1"/>
              <a:t>привлечения</a:t>
            </a:r>
            <a:r>
              <a:rPr sz="1323"/>
              <a:t> </a:t>
            </a:r>
            <a:r>
              <a:rPr sz="1323" err="1"/>
              <a:t>клиентов</a:t>
            </a:r>
            <a:r>
              <a:rPr sz="1323"/>
              <a:t> и </a:t>
            </a:r>
            <a:r>
              <a:rPr sz="1323" err="1"/>
              <a:t>зарабатывать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ней</a:t>
            </a:r>
            <a:r>
              <a:rPr sz="1323"/>
              <a:t>. </a:t>
            </a:r>
            <a:r>
              <a:rPr sz="1323" err="1"/>
              <a:t>Агрессивно</a:t>
            </a:r>
            <a:r>
              <a:rPr sz="1323"/>
              <a:t> </a:t>
            </a:r>
            <a:r>
              <a:rPr sz="1323" err="1"/>
              <a:t>рекламируют</a:t>
            </a:r>
            <a:r>
              <a:rPr sz="1323"/>
              <a:t> </a:t>
            </a:r>
            <a:r>
              <a:rPr sz="1323" err="1"/>
              <a:t>свои</a:t>
            </a:r>
            <a:r>
              <a:rPr sz="1323"/>
              <a:t> </a:t>
            </a:r>
            <a:r>
              <a:rPr sz="1323" err="1"/>
              <a:t>услуги</a:t>
            </a:r>
            <a:endParaRPr sz="1323"/>
          </a:p>
          <a:p>
            <a:pPr marL="945375" indent="-1260500" algn="just">
              <a:lnSpc>
                <a:spcPct val="150000"/>
              </a:lnSpc>
              <a:defRPr sz="1200" b="1">
                <a:solidFill>
                  <a:srgbClr val="0EBAC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В-</a:t>
            </a:r>
            <a:r>
              <a:rPr sz="1323" err="1"/>
              <a:t>третьих</a:t>
            </a:r>
            <a:r>
              <a:rPr sz="1323">
                <a:solidFill>
                  <a:srgbClr val="4D4D4C"/>
                </a:solidFill>
              </a:rPr>
              <a:t>, </a:t>
            </a:r>
            <a:r>
              <a:rPr sz="1323" err="1">
                <a:solidFill>
                  <a:srgbClr val="4D4D4C"/>
                </a:solidFill>
              </a:rPr>
              <a:t>старайтесь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принимать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взвешенные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финансовые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решения</a:t>
            </a:r>
            <a:r>
              <a:rPr sz="1323">
                <a:solidFill>
                  <a:srgbClr val="4D4D4C"/>
                </a:solidFill>
              </a:rPr>
              <a:t>, </a:t>
            </a:r>
            <a:r>
              <a:rPr sz="1323" err="1">
                <a:solidFill>
                  <a:srgbClr val="4D4D4C"/>
                </a:solidFill>
              </a:rPr>
              <a:t>не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поддавайтесь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эмоциям</a:t>
            </a:r>
            <a:r>
              <a:rPr sz="1323">
                <a:solidFill>
                  <a:srgbClr val="4D4D4C"/>
                </a:solidFill>
              </a:rPr>
              <a:t>, </a:t>
            </a:r>
            <a:r>
              <a:rPr sz="1323" err="1">
                <a:solidFill>
                  <a:srgbClr val="4D4D4C"/>
                </a:solidFill>
              </a:rPr>
              <a:t>повышайте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свои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знания</a:t>
            </a:r>
            <a:r>
              <a:rPr sz="1323">
                <a:solidFill>
                  <a:srgbClr val="4D4D4C"/>
                </a:solidFill>
              </a:rPr>
              <a:t> в </a:t>
            </a:r>
            <a:r>
              <a:rPr sz="1323" err="1">
                <a:solidFill>
                  <a:srgbClr val="4D4D4C"/>
                </a:solidFill>
              </a:rPr>
              <a:t>области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финансовой</a:t>
            </a:r>
            <a:r>
              <a:rPr sz="1323">
                <a:solidFill>
                  <a:srgbClr val="4D4D4C"/>
                </a:solidFill>
              </a:rPr>
              <a:t> </a:t>
            </a:r>
            <a:r>
              <a:rPr sz="1323" err="1">
                <a:solidFill>
                  <a:srgbClr val="4D4D4C"/>
                </a:solidFill>
              </a:rPr>
              <a:t>грамотности</a:t>
            </a:r>
            <a:r>
              <a:rPr sz="1323">
                <a:solidFill>
                  <a:srgbClr val="4D4D4C"/>
                </a:solidFill>
              </a:rPr>
              <a:t>. </a:t>
            </a:r>
          </a:p>
        </p:txBody>
      </p:sp>
      <p:sp>
        <p:nvSpPr>
          <p:cNvPr id="456" name="Shape 456"/>
          <p:cNvSpPr>
            <a:spLocks noGrp="1"/>
          </p:cNvSpPr>
          <p:nvPr>
            <p:ph type="title"/>
          </p:nvPr>
        </p:nvSpPr>
        <p:spPr>
          <a:xfrm>
            <a:off x="534432" y="1338404"/>
            <a:ext cx="9619774" cy="875695"/>
          </a:xfrm>
          <a:prstGeom prst="rect">
            <a:avLst/>
          </a:prstGeom>
        </p:spPr>
        <p:txBody>
          <a:bodyPr/>
          <a:lstStyle>
            <a:lvl1pPr defTabSz="859536">
              <a:defRPr sz="26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Чтобы не стать жертвой пирамиды</a:t>
            </a:r>
          </a:p>
        </p:txBody>
      </p:sp>
      <p:sp>
        <p:nvSpPr>
          <p:cNvPr id="457" name="Shape 457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45</a:t>
            </a:fld>
            <a:endParaRPr/>
          </a:p>
        </p:txBody>
      </p:sp>
      <p:pic>
        <p:nvPicPr>
          <p:cNvPr id="458" name="image24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26503" y="2791808"/>
            <a:ext cx="595500" cy="59550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val="35338585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/>
          <p:nvPr/>
        </p:nvSpPr>
        <p:spPr>
          <a:xfrm>
            <a:off x="985877" y="2233025"/>
            <a:ext cx="8707082" cy="671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поддавайтесь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агрессивную</a:t>
            </a:r>
            <a:r>
              <a:rPr sz="1323"/>
              <a:t> </a:t>
            </a:r>
            <a:r>
              <a:rPr sz="1323" err="1"/>
              <a:t>рекламу</a:t>
            </a:r>
            <a:r>
              <a:rPr sz="1323"/>
              <a:t> «</a:t>
            </a:r>
            <a:r>
              <a:rPr sz="1323" err="1"/>
              <a:t>лёгких</a:t>
            </a:r>
            <a:r>
              <a:rPr sz="1323"/>
              <a:t> и </a:t>
            </a:r>
            <a:r>
              <a:rPr sz="1323" err="1"/>
              <a:t>быстрых</a:t>
            </a:r>
            <a:r>
              <a:rPr sz="1323"/>
              <a:t> </a:t>
            </a:r>
            <a:r>
              <a:rPr sz="1323" err="1"/>
              <a:t>денег</a:t>
            </a:r>
            <a:r>
              <a:rPr sz="1323"/>
              <a:t>». </a:t>
            </a:r>
            <a:r>
              <a:rPr sz="1323" err="1"/>
              <a:t>Прежде</a:t>
            </a:r>
            <a:r>
              <a:rPr sz="1323"/>
              <a:t> </a:t>
            </a:r>
            <a:r>
              <a:rPr sz="1323" err="1"/>
              <a:t>чем</a:t>
            </a:r>
            <a:r>
              <a:rPr sz="1323"/>
              <a:t> </a:t>
            </a:r>
            <a:r>
              <a:rPr sz="1323" err="1"/>
              <a:t>принять</a:t>
            </a:r>
            <a:r>
              <a:rPr sz="1323"/>
              <a:t> </a:t>
            </a:r>
            <a:r>
              <a:rPr sz="1323" err="1"/>
              <a:t>решение</a:t>
            </a:r>
            <a:r>
              <a:rPr sz="1323"/>
              <a:t> о </a:t>
            </a:r>
            <a:r>
              <a:rPr sz="1323" err="1"/>
              <a:t>вложении</a:t>
            </a:r>
            <a:r>
              <a:rPr sz="1323"/>
              <a:t> </a:t>
            </a:r>
            <a:r>
              <a:rPr sz="1323" err="1"/>
              <a:t>денег</a:t>
            </a:r>
            <a:r>
              <a:rPr sz="1323"/>
              <a:t>, </a:t>
            </a:r>
            <a:r>
              <a:rPr sz="1323" err="1"/>
              <a:t>проверьте</a:t>
            </a:r>
            <a:r>
              <a:rPr sz="1323"/>
              <a:t> </a:t>
            </a:r>
            <a:r>
              <a:rPr sz="1323" err="1"/>
              <a:t>поступившее</a:t>
            </a:r>
            <a:r>
              <a:rPr sz="1323"/>
              <a:t> </a:t>
            </a:r>
            <a:r>
              <a:rPr sz="1323" err="1"/>
              <a:t>вам</a:t>
            </a:r>
            <a:r>
              <a:rPr sz="1323"/>
              <a:t> </a:t>
            </a:r>
            <a:r>
              <a:rPr sz="1323" err="1"/>
              <a:t>предложение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признаки</a:t>
            </a:r>
            <a:r>
              <a:rPr sz="1323"/>
              <a:t> </a:t>
            </a:r>
            <a:r>
              <a:rPr sz="1323" err="1"/>
              <a:t>финансовой</a:t>
            </a:r>
            <a:r>
              <a:rPr sz="1323"/>
              <a:t> </a:t>
            </a:r>
            <a:r>
              <a:rPr sz="1323" err="1"/>
              <a:t>пирамиды</a:t>
            </a:r>
            <a:r>
              <a:rPr sz="1323"/>
              <a:t>:</a:t>
            </a:r>
          </a:p>
        </p:txBody>
      </p:sp>
      <p:sp>
        <p:nvSpPr>
          <p:cNvPr id="466" name="Shape 466"/>
          <p:cNvSpPr>
            <a:spLocks noGrp="1"/>
          </p:cNvSpPr>
          <p:nvPr>
            <p:ph type="title"/>
          </p:nvPr>
        </p:nvSpPr>
        <p:spPr>
          <a:xfrm>
            <a:off x="534432" y="1385296"/>
            <a:ext cx="9619774" cy="875695"/>
          </a:xfrm>
          <a:prstGeom prst="rect">
            <a:avLst/>
          </a:prstGeom>
        </p:spPr>
        <p:txBody>
          <a:bodyPr/>
          <a:lstStyle>
            <a:lvl1pPr>
              <a:defRPr sz="29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Признаки пирамиды</a:t>
            </a:r>
          </a:p>
        </p:txBody>
      </p:sp>
      <p:sp>
        <p:nvSpPr>
          <p:cNvPr id="467" name="Shape 467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46</a:t>
            </a:fld>
            <a:endParaRPr/>
          </a:p>
        </p:txBody>
      </p:sp>
      <p:sp>
        <p:nvSpPr>
          <p:cNvPr id="468" name="Shape 468"/>
          <p:cNvSpPr/>
          <p:nvPr/>
        </p:nvSpPr>
        <p:spPr>
          <a:xfrm>
            <a:off x="3243286" y="3279955"/>
            <a:ext cx="6449673" cy="3725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/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Призыв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раздумывать</a:t>
            </a:r>
            <a:r>
              <a:rPr sz="1323"/>
              <a:t> и </a:t>
            </a:r>
            <a:r>
              <a:rPr sz="1323" err="1"/>
              <a:t>вкладывать</a:t>
            </a:r>
            <a:r>
              <a:rPr sz="1323"/>
              <a:t> </a:t>
            </a:r>
            <a:r>
              <a:rPr sz="1323" err="1"/>
              <a:t>быстро</a:t>
            </a:r>
            <a:r>
              <a:rPr sz="1323"/>
              <a:t> 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Обещание</a:t>
            </a:r>
            <a:r>
              <a:rPr sz="1323"/>
              <a:t> </a:t>
            </a:r>
            <a:r>
              <a:rPr sz="1323" err="1"/>
              <a:t>сверхвысокой</a:t>
            </a:r>
            <a:r>
              <a:rPr sz="1323"/>
              <a:t> </a:t>
            </a:r>
            <a:r>
              <a:rPr sz="1323" err="1"/>
              <a:t>доходности</a:t>
            </a:r>
            <a:r>
              <a:rPr sz="1323"/>
              <a:t> </a:t>
            </a:r>
            <a:r>
              <a:rPr sz="1323" err="1"/>
              <a:t>больше</a:t>
            </a:r>
            <a:r>
              <a:rPr sz="1323"/>
              <a:t> 20% </a:t>
            </a:r>
            <a:r>
              <a:rPr sz="1323" err="1"/>
              <a:t>годовых</a:t>
            </a:r>
            <a:r>
              <a:rPr sz="1323"/>
              <a:t> 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Объяснение</a:t>
            </a:r>
            <a:r>
              <a:rPr sz="1323"/>
              <a:t> </a:t>
            </a:r>
            <a:r>
              <a:rPr sz="1323" err="1"/>
              <a:t>такой</a:t>
            </a:r>
            <a:r>
              <a:rPr sz="1323"/>
              <a:t> </a:t>
            </a:r>
            <a:r>
              <a:rPr sz="1323" err="1"/>
              <a:t>доходности</a:t>
            </a:r>
            <a:r>
              <a:rPr sz="1323"/>
              <a:t> </a:t>
            </a:r>
            <a:r>
              <a:rPr sz="1323" err="1"/>
              <a:t>непрозрачными</a:t>
            </a:r>
            <a:r>
              <a:rPr sz="1323"/>
              <a:t> </a:t>
            </a:r>
            <a:r>
              <a:rPr sz="1323" err="1"/>
              <a:t>сверхприбыльными</a:t>
            </a:r>
            <a:r>
              <a:rPr sz="1323"/>
              <a:t> </a:t>
            </a:r>
            <a:r>
              <a:rPr sz="1323" err="1"/>
              <a:t>проектами</a:t>
            </a:r>
            <a:r>
              <a:rPr sz="1323"/>
              <a:t> 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Обещание</a:t>
            </a:r>
            <a:r>
              <a:rPr sz="1323"/>
              <a:t> </a:t>
            </a:r>
            <a:r>
              <a:rPr sz="1323" err="1"/>
              <a:t>вознаграждения</a:t>
            </a:r>
            <a:r>
              <a:rPr sz="1323"/>
              <a:t> </a:t>
            </a:r>
            <a:r>
              <a:rPr sz="1323" err="1"/>
              <a:t>за</a:t>
            </a:r>
            <a:r>
              <a:rPr sz="1323"/>
              <a:t> </a:t>
            </a:r>
            <a:r>
              <a:rPr sz="1323" err="1"/>
              <a:t>приведенных</a:t>
            </a:r>
            <a:r>
              <a:rPr sz="1323"/>
              <a:t> </a:t>
            </a:r>
            <a:r>
              <a:rPr sz="1323" err="1"/>
              <a:t>клиентов</a:t>
            </a:r>
            <a:r>
              <a:rPr sz="1323"/>
              <a:t> 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Анонимность</a:t>
            </a:r>
            <a:r>
              <a:rPr sz="1323"/>
              <a:t> </a:t>
            </a:r>
            <a:r>
              <a:rPr sz="1323" err="1"/>
              <a:t>организаторов</a:t>
            </a:r>
            <a:r>
              <a:rPr sz="1323"/>
              <a:t> и </a:t>
            </a:r>
            <a:r>
              <a:rPr sz="1323" err="1"/>
              <a:t>отсутствие</a:t>
            </a:r>
            <a:r>
              <a:rPr sz="1323"/>
              <a:t> </a:t>
            </a:r>
            <a:r>
              <a:rPr sz="1323" err="1"/>
              <a:t>защиты</a:t>
            </a:r>
            <a:r>
              <a:rPr sz="1323"/>
              <a:t> </a:t>
            </a:r>
            <a:r>
              <a:rPr sz="1323" err="1"/>
              <a:t>прав</a:t>
            </a:r>
            <a:r>
              <a:rPr sz="1323"/>
              <a:t> </a:t>
            </a:r>
            <a:r>
              <a:rPr sz="1323" err="1"/>
              <a:t>вкладчика</a:t>
            </a:r>
            <a:r>
              <a:rPr sz="1323"/>
              <a:t> в </a:t>
            </a:r>
            <a:r>
              <a:rPr sz="1323" err="1"/>
              <a:t>договоре</a:t>
            </a:r>
            <a:r>
              <a:rPr sz="1323"/>
              <a:t> 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Отсутствие</a:t>
            </a:r>
            <a:r>
              <a:rPr sz="1323"/>
              <a:t> </a:t>
            </a:r>
            <a:r>
              <a:rPr sz="1323" err="1"/>
              <a:t>информации</a:t>
            </a:r>
            <a:r>
              <a:rPr sz="1323"/>
              <a:t> о </a:t>
            </a:r>
            <a:r>
              <a:rPr sz="1323" err="1"/>
              <a:t>возможны</a:t>
            </a:r>
            <a:r>
              <a:rPr sz="1323"/>
              <a:t> </a:t>
            </a:r>
            <a:r>
              <a:rPr sz="1323" err="1"/>
              <a:t>рисках</a:t>
            </a:r>
            <a:endParaRPr sz="1323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 </a:t>
            </a:r>
            <a:r>
              <a:rPr sz="1323" err="1"/>
              <a:t>Требование</a:t>
            </a:r>
            <a:r>
              <a:rPr sz="1323"/>
              <a:t> , </a:t>
            </a:r>
            <a:r>
              <a:rPr sz="1323" err="1"/>
              <a:t>например</a:t>
            </a:r>
            <a:r>
              <a:rPr sz="1323"/>
              <a:t>, </a:t>
            </a:r>
            <a:r>
              <a:rPr sz="1323" err="1"/>
              <a:t>оплатить</a:t>
            </a:r>
            <a:r>
              <a:rPr sz="1323"/>
              <a:t> «</a:t>
            </a:r>
            <a:r>
              <a:rPr sz="1323" err="1"/>
              <a:t>вступительный</a:t>
            </a:r>
            <a:r>
              <a:rPr sz="1323"/>
              <a:t> </a:t>
            </a:r>
            <a:r>
              <a:rPr sz="1323" err="1"/>
              <a:t>взнос</a:t>
            </a:r>
            <a:r>
              <a:rPr sz="1323"/>
              <a:t>», «</a:t>
            </a:r>
            <a:r>
              <a:rPr sz="1323" err="1"/>
              <a:t>обучение</a:t>
            </a:r>
            <a:r>
              <a:rPr sz="1323"/>
              <a:t>», «</a:t>
            </a:r>
            <a:r>
              <a:rPr sz="1323" err="1"/>
              <a:t>участие</a:t>
            </a:r>
            <a:r>
              <a:rPr sz="1323"/>
              <a:t> в </a:t>
            </a:r>
            <a:r>
              <a:rPr sz="1323" err="1"/>
              <a:t>семинаре</a:t>
            </a:r>
            <a:r>
              <a:rPr sz="1323"/>
              <a:t>»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Отсутствие</a:t>
            </a:r>
            <a:r>
              <a:rPr sz="1323"/>
              <a:t> </a:t>
            </a:r>
            <a:r>
              <a:rPr sz="1323" err="1"/>
              <a:t>лицензии</a:t>
            </a:r>
            <a:r>
              <a:rPr sz="1323"/>
              <a:t>/ </a:t>
            </a:r>
            <a:r>
              <a:rPr sz="1323" err="1"/>
              <a:t>указание</a:t>
            </a:r>
            <a:r>
              <a:rPr sz="1323"/>
              <a:t> </a:t>
            </a:r>
            <a:r>
              <a:rPr sz="1323" err="1"/>
              <a:t>номера</a:t>
            </a:r>
            <a:r>
              <a:rPr sz="1323"/>
              <a:t> </a:t>
            </a:r>
            <a:r>
              <a:rPr sz="1323" err="1"/>
              <a:t>чужой</a:t>
            </a:r>
            <a:r>
              <a:rPr sz="1323"/>
              <a:t> </a:t>
            </a:r>
            <a:r>
              <a:rPr sz="1323" err="1"/>
              <a:t>лицензии</a:t>
            </a:r>
            <a:r>
              <a:rPr sz="1323"/>
              <a:t>, </a:t>
            </a:r>
            <a:r>
              <a:rPr sz="1323" err="1"/>
              <a:t>или</a:t>
            </a:r>
            <a:r>
              <a:rPr sz="1323"/>
              <a:t> </a:t>
            </a:r>
            <a:r>
              <a:rPr sz="1323" err="1"/>
              <a:t>собственной</a:t>
            </a:r>
            <a:r>
              <a:rPr sz="1323"/>
              <a:t>, </a:t>
            </a:r>
            <a:r>
              <a:rPr sz="1323" err="1"/>
              <a:t>но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позволяющей</a:t>
            </a:r>
            <a:r>
              <a:rPr sz="1323"/>
              <a:t> </a:t>
            </a:r>
            <a:r>
              <a:rPr sz="1323" err="1"/>
              <a:t>работать</a:t>
            </a:r>
            <a:r>
              <a:rPr sz="1323"/>
              <a:t> с </a:t>
            </a:r>
            <a:r>
              <a:rPr sz="1323" err="1"/>
              <a:t>денежными</a:t>
            </a:r>
            <a:r>
              <a:rPr sz="1323"/>
              <a:t> </a:t>
            </a:r>
            <a:r>
              <a:rPr sz="1323" err="1"/>
              <a:t>средствами</a:t>
            </a:r>
            <a:r>
              <a:rPr sz="1323"/>
              <a:t> </a:t>
            </a:r>
          </a:p>
        </p:txBody>
      </p:sp>
      <p:pic>
        <p:nvPicPr>
          <p:cNvPr id="469" name="image25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995681" y="3866065"/>
            <a:ext cx="2257411" cy="221782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val="10584962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hape 476"/>
          <p:cNvSpPr>
            <a:spLocks noGrp="1"/>
          </p:cNvSpPr>
          <p:nvPr>
            <p:ph type="title"/>
          </p:nvPr>
        </p:nvSpPr>
        <p:spPr>
          <a:xfrm>
            <a:off x="534432" y="1397019"/>
            <a:ext cx="9619774" cy="875695"/>
          </a:xfrm>
          <a:prstGeom prst="rect">
            <a:avLst/>
          </a:prstGeom>
        </p:spPr>
        <p:txBody>
          <a:bodyPr/>
          <a:lstStyle>
            <a:lvl1pPr>
              <a:defRPr sz="29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Что делать</a:t>
            </a:r>
          </a:p>
        </p:txBody>
      </p:sp>
      <p:sp>
        <p:nvSpPr>
          <p:cNvPr id="477" name="Shape 477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47</a:t>
            </a:fld>
            <a:endParaRPr/>
          </a:p>
        </p:txBody>
      </p:sp>
      <p:sp>
        <p:nvSpPr>
          <p:cNvPr id="478" name="Shape 478"/>
          <p:cNvSpPr/>
          <p:nvPr/>
        </p:nvSpPr>
        <p:spPr>
          <a:xfrm>
            <a:off x="4432107" y="1597879"/>
            <a:ext cx="5155344" cy="3929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/>
          <a:p>
            <a:pPr marL="315125" indent="-315125" algn="just">
              <a:lnSpc>
                <a:spcPct val="150000"/>
              </a:lnSpc>
              <a:defRPr sz="1200" b="1">
                <a:solidFill>
                  <a:srgbClr val="0EBAC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Перед</a:t>
            </a:r>
            <a:r>
              <a:rPr sz="1323"/>
              <a:t> </a:t>
            </a:r>
            <a:r>
              <a:rPr sz="1323" err="1"/>
              <a:t>тем</a:t>
            </a:r>
            <a:r>
              <a:rPr sz="1323"/>
              <a:t>, </a:t>
            </a:r>
            <a:r>
              <a:rPr sz="1323" err="1"/>
              <a:t>как</a:t>
            </a:r>
            <a:r>
              <a:rPr sz="1323"/>
              <a:t> </a:t>
            </a:r>
            <a:r>
              <a:rPr sz="1323" err="1"/>
              <a:t>отдать</a:t>
            </a:r>
            <a:r>
              <a:rPr sz="1323"/>
              <a:t> </a:t>
            </a:r>
            <a:r>
              <a:rPr sz="1323" err="1"/>
              <a:t>деньги</a:t>
            </a:r>
            <a:r>
              <a:rPr sz="1323"/>
              <a:t>:</a:t>
            </a:r>
            <a:endParaRPr sz="4852"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315125" indent="-315125" algn="just">
              <a:lnSpc>
                <a:spcPct val="150000"/>
              </a:lnSpc>
              <a:defRPr sz="1200" b="1">
                <a:solidFill>
                  <a:srgbClr val="0EBACE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4852"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Проверьте</a:t>
            </a:r>
            <a:r>
              <a:rPr sz="1323"/>
              <a:t> </a:t>
            </a:r>
            <a:r>
              <a:rPr sz="1323" err="1"/>
              <a:t>наличие</a:t>
            </a:r>
            <a:r>
              <a:rPr sz="1323"/>
              <a:t> </a:t>
            </a:r>
            <a:r>
              <a:rPr sz="1323" err="1"/>
              <a:t>лицензии</a:t>
            </a:r>
            <a:r>
              <a:rPr sz="1323"/>
              <a:t> </a:t>
            </a:r>
            <a:r>
              <a:rPr sz="1323" err="1"/>
              <a:t>Центрального</a:t>
            </a:r>
            <a:r>
              <a:rPr sz="1323"/>
              <a:t> </a:t>
            </a:r>
            <a:r>
              <a:rPr sz="1323" err="1"/>
              <a:t>банка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ведение</a:t>
            </a:r>
            <a:r>
              <a:rPr sz="1323"/>
              <a:t> </a:t>
            </a:r>
            <a:r>
              <a:rPr sz="1323" err="1"/>
              <a:t>деятельности</a:t>
            </a:r>
            <a:r>
              <a:rPr sz="1323"/>
              <a:t> (</a:t>
            </a:r>
            <a:r>
              <a:rPr sz="1323" err="1"/>
              <a:t>банковская</a:t>
            </a:r>
            <a:r>
              <a:rPr sz="1323"/>
              <a:t>, </a:t>
            </a:r>
            <a:r>
              <a:rPr sz="1323" err="1"/>
              <a:t>страховая</a:t>
            </a:r>
            <a:r>
              <a:rPr sz="1323"/>
              <a:t>, </a:t>
            </a:r>
            <a:r>
              <a:rPr sz="1323" err="1"/>
              <a:t>инвестиционная</a:t>
            </a:r>
            <a:r>
              <a:rPr sz="1323"/>
              <a:t>). 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Внимательно</a:t>
            </a:r>
            <a:r>
              <a:rPr sz="1323"/>
              <a:t> </a:t>
            </a:r>
            <a:r>
              <a:rPr sz="1323" err="1"/>
              <a:t>изучите</a:t>
            </a:r>
            <a:r>
              <a:rPr sz="1323"/>
              <a:t> </a:t>
            </a:r>
            <a:r>
              <a:rPr sz="1323" err="1"/>
              <a:t>договор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предмет</a:t>
            </a:r>
            <a:r>
              <a:rPr sz="1323"/>
              <a:t> </a:t>
            </a:r>
            <a:r>
              <a:rPr sz="1323" err="1"/>
              <a:t>условий</a:t>
            </a:r>
            <a:r>
              <a:rPr sz="1323"/>
              <a:t> </a:t>
            </a:r>
            <a:r>
              <a:rPr sz="1323" err="1"/>
              <a:t>инвестирования</a:t>
            </a:r>
            <a:r>
              <a:rPr sz="1323"/>
              <a:t> и </a:t>
            </a:r>
            <a:r>
              <a:rPr sz="1323" err="1"/>
              <a:t>возврата</a:t>
            </a:r>
            <a:r>
              <a:rPr sz="1323"/>
              <a:t> </a:t>
            </a:r>
            <a:r>
              <a:rPr sz="1323" err="1"/>
              <a:t>средств</a:t>
            </a:r>
            <a:r>
              <a:rPr sz="1323"/>
              <a:t>. 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Найдите</a:t>
            </a:r>
            <a:r>
              <a:rPr sz="1323"/>
              <a:t> в </a:t>
            </a:r>
            <a:r>
              <a:rPr sz="1323" err="1"/>
              <a:t>Интернете</a:t>
            </a:r>
            <a:r>
              <a:rPr sz="1323"/>
              <a:t> </a:t>
            </a:r>
            <a:r>
              <a:rPr sz="1323" err="1"/>
              <a:t>информацию</a:t>
            </a:r>
            <a:r>
              <a:rPr sz="1323"/>
              <a:t> о </a:t>
            </a:r>
            <a:r>
              <a:rPr sz="1323" err="1"/>
              <a:t>данной</a:t>
            </a:r>
            <a:r>
              <a:rPr sz="1323"/>
              <a:t> </a:t>
            </a:r>
            <a:r>
              <a:rPr sz="1323" err="1"/>
              <a:t>организации</a:t>
            </a:r>
            <a:r>
              <a:rPr sz="1323"/>
              <a:t>, </a:t>
            </a:r>
            <a:r>
              <a:rPr sz="1323" err="1"/>
              <a:t>ее</a:t>
            </a:r>
            <a:r>
              <a:rPr sz="1323"/>
              <a:t> </a:t>
            </a:r>
            <a:r>
              <a:rPr sz="1323" err="1"/>
              <a:t>историю</a:t>
            </a:r>
            <a:r>
              <a:rPr sz="1323"/>
              <a:t>, </a:t>
            </a:r>
            <a:r>
              <a:rPr sz="1323" err="1"/>
              <a:t>отзывы</a:t>
            </a:r>
            <a:r>
              <a:rPr sz="1323"/>
              <a:t> </a:t>
            </a:r>
            <a:r>
              <a:rPr sz="1323" err="1"/>
              <a:t>клиентов</a:t>
            </a:r>
            <a:r>
              <a:rPr sz="1323"/>
              <a:t>, </a:t>
            </a:r>
            <a:r>
              <a:rPr sz="1323" err="1"/>
              <a:t>рейтинги</a:t>
            </a:r>
            <a:r>
              <a:rPr sz="1323"/>
              <a:t> в </a:t>
            </a:r>
            <a:r>
              <a:rPr sz="1323" err="1"/>
              <a:t>соответствующей</a:t>
            </a:r>
            <a:r>
              <a:rPr sz="1323"/>
              <a:t> </a:t>
            </a:r>
            <a:r>
              <a:rPr sz="1323" err="1"/>
              <a:t>отрасли</a:t>
            </a:r>
            <a:r>
              <a:rPr sz="1323"/>
              <a:t>. </a:t>
            </a:r>
          </a:p>
        </p:txBody>
      </p:sp>
      <p:pic>
        <p:nvPicPr>
          <p:cNvPr id="479" name="image26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995681" y="2679766"/>
            <a:ext cx="3205808" cy="26879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2" name="Group 482"/>
          <p:cNvGrpSpPr/>
          <p:nvPr/>
        </p:nvGrpSpPr>
        <p:grpSpPr>
          <a:xfrm>
            <a:off x="985872" y="5894638"/>
            <a:ext cx="8707090" cy="1513152"/>
            <a:chOff x="-1" y="-1"/>
            <a:chExt cx="7895596" cy="1011089"/>
          </a:xfrm>
        </p:grpSpPr>
        <p:sp>
          <p:nvSpPr>
            <p:cNvPr id="480" name="Shape 480"/>
            <p:cNvSpPr/>
            <p:nvPr/>
          </p:nvSpPr>
          <p:spPr>
            <a:xfrm>
              <a:off x="-1" y="-1"/>
              <a:ext cx="7895596" cy="1011089"/>
            </a:xfrm>
            <a:prstGeom prst="rect">
              <a:avLst/>
            </a:prstGeom>
            <a:noFill/>
            <a:ln w="9525" cap="flat">
              <a:solidFill>
                <a:srgbClr val="0EBACE"/>
              </a:solidFill>
              <a:prstDash val="solid"/>
              <a:round/>
            </a:ln>
            <a:effectLst/>
          </p:spPr>
          <p:txBody>
            <a:bodyPr wrap="square" lIns="50417" tIns="50417" rIns="50417" bIns="50417" numCol="1" anchor="t">
              <a:noAutofit/>
            </a:bodyPr>
            <a:lstStyle/>
            <a:p>
              <a:pPr algn="just">
                <a:lnSpc>
                  <a:spcPct val="150000"/>
                </a:lnSpc>
                <a:defRPr sz="1200">
                  <a:solidFill>
                    <a:srgbClr val="4D4D4C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endParaRPr sz="1323"/>
            </a:p>
          </p:txBody>
        </p:sp>
        <p:sp>
          <p:nvSpPr>
            <p:cNvPr id="481" name="Shape 481"/>
            <p:cNvSpPr/>
            <p:nvPr/>
          </p:nvSpPr>
          <p:spPr>
            <a:xfrm>
              <a:off x="-1" y="0"/>
              <a:ext cx="7895596" cy="8855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417" tIns="50417" rIns="50417" bIns="50417" numCol="1" anchor="t">
              <a:spAutoFit/>
            </a:bodyPr>
            <a:lstStyle>
              <a:lvl1pPr algn="just">
                <a:lnSpc>
                  <a:spcPct val="150000"/>
                </a:lnSpc>
                <a:defRPr sz="1200">
                  <a:solidFill>
                    <a:srgbClr val="4D4D4C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rPr sz="1323" err="1"/>
                <a:t>Если</a:t>
              </a:r>
              <a:r>
                <a:rPr sz="1323"/>
                <a:t> </a:t>
              </a:r>
              <a:r>
                <a:rPr sz="1323" err="1"/>
                <a:t>деньги</a:t>
              </a:r>
              <a:r>
                <a:rPr sz="1323"/>
                <a:t> </a:t>
              </a:r>
              <a:r>
                <a:rPr sz="1323" err="1"/>
                <a:t>уже</a:t>
              </a:r>
              <a:r>
                <a:rPr sz="1323"/>
                <a:t> </a:t>
              </a:r>
              <a:r>
                <a:rPr sz="1323" err="1"/>
                <a:t>вложены</a:t>
              </a:r>
              <a:r>
                <a:rPr sz="1323"/>
                <a:t> в </a:t>
              </a:r>
              <a:r>
                <a:rPr sz="1323" err="1"/>
                <a:t>сомнительные</a:t>
              </a:r>
              <a:r>
                <a:rPr sz="1323"/>
                <a:t> </a:t>
              </a:r>
              <a:r>
                <a:rPr sz="1323" err="1"/>
                <a:t>проекты</a:t>
              </a:r>
              <a:r>
                <a:rPr sz="1323"/>
                <a:t>, </a:t>
              </a:r>
              <a:r>
                <a:rPr sz="1323" err="1"/>
                <a:t>постарайтесь</a:t>
              </a:r>
              <a:r>
                <a:rPr sz="1323"/>
                <a:t> </a:t>
              </a:r>
              <a:r>
                <a:rPr sz="1323" err="1"/>
                <a:t>максимально</a:t>
              </a:r>
              <a:r>
                <a:rPr sz="1323"/>
                <a:t> </a:t>
              </a:r>
              <a:r>
                <a:rPr sz="1323" err="1"/>
                <a:t>оперативно</a:t>
              </a:r>
              <a:r>
                <a:rPr sz="1323"/>
                <a:t> </a:t>
              </a:r>
              <a:r>
                <a:rPr sz="1323" err="1"/>
                <a:t>изъять</a:t>
              </a:r>
              <a:r>
                <a:rPr sz="1323"/>
                <a:t> </a:t>
              </a:r>
              <a:r>
                <a:rPr sz="1323" err="1"/>
                <a:t>не</a:t>
              </a:r>
              <a:r>
                <a:rPr sz="1323"/>
                <a:t> </a:t>
              </a:r>
              <a:r>
                <a:rPr sz="1323" err="1"/>
                <a:t>только</a:t>
              </a:r>
              <a:r>
                <a:rPr sz="1323"/>
                <a:t> </a:t>
              </a:r>
              <a:r>
                <a:rPr sz="1323" err="1"/>
                <a:t>полученную</a:t>
              </a:r>
              <a:r>
                <a:rPr sz="1323"/>
                <a:t> </a:t>
              </a:r>
              <a:r>
                <a:rPr sz="1323" err="1"/>
                <a:t>прибыль</a:t>
              </a:r>
              <a:r>
                <a:rPr sz="1323"/>
                <a:t>, </a:t>
              </a:r>
              <a:r>
                <a:rPr sz="1323" err="1"/>
                <a:t>но</a:t>
              </a:r>
              <a:r>
                <a:rPr sz="1323"/>
                <a:t> и </a:t>
              </a:r>
              <a:r>
                <a:rPr sz="1323" err="1"/>
                <a:t>основные</a:t>
              </a:r>
              <a:r>
                <a:rPr sz="1323"/>
                <a:t> </a:t>
              </a:r>
              <a:r>
                <a:rPr sz="1323" err="1"/>
                <a:t>вложения</a:t>
              </a:r>
              <a:r>
                <a:rPr sz="1323"/>
                <a:t>. </a:t>
              </a:r>
              <a:r>
                <a:rPr sz="1323" err="1"/>
                <a:t>Не</a:t>
              </a:r>
              <a:r>
                <a:rPr sz="1323"/>
                <a:t> </a:t>
              </a:r>
              <a:r>
                <a:rPr sz="1323" err="1"/>
                <a:t>ждите</a:t>
              </a:r>
              <a:r>
                <a:rPr sz="1323"/>
                <a:t>, </a:t>
              </a:r>
              <a:r>
                <a:rPr sz="1323" err="1"/>
                <a:t>когда</a:t>
              </a:r>
              <a:r>
                <a:rPr sz="1323"/>
                <a:t> </a:t>
              </a:r>
              <a:r>
                <a:rPr sz="1323" err="1"/>
                <a:t>пирамида</a:t>
              </a:r>
              <a:r>
                <a:rPr sz="1323"/>
                <a:t> </a:t>
              </a:r>
              <a:r>
                <a:rPr sz="1323" err="1"/>
                <a:t>развалится</a:t>
              </a:r>
              <a:r>
                <a:rPr sz="1323"/>
                <a:t>, и </a:t>
              </a:r>
              <a:r>
                <a:rPr sz="1323" err="1"/>
                <a:t>не</a:t>
              </a:r>
              <a:r>
                <a:rPr sz="1323"/>
                <a:t> </a:t>
              </a:r>
              <a:r>
                <a:rPr sz="1323" err="1"/>
                <a:t>старайтесь</a:t>
              </a:r>
              <a:r>
                <a:rPr sz="1323"/>
                <a:t> </a:t>
              </a:r>
              <a:r>
                <a:rPr sz="1323" err="1"/>
                <a:t>компенсировать</a:t>
              </a:r>
              <a:r>
                <a:rPr sz="1323"/>
                <a:t> </a:t>
              </a:r>
              <a:r>
                <a:rPr sz="1323" err="1"/>
                <a:t>убытки</a:t>
              </a:r>
              <a:r>
                <a:rPr sz="1323"/>
                <a:t>, </a:t>
              </a:r>
              <a:r>
                <a:rPr sz="1323" err="1"/>
                <a:t>вкладывая</a:t>
              </a:r>
              <a:r>
                <a:rPr sz="1323"/>
                <a:t> </a:t>
              </a:r>
              <a:r>
                <a:rPr sz="1323" err="1"/>
                <a:t>новые</a:t>
              </a:r>
              <a:r>
                <a:rPr sz="1323"/>
                <a:t> </a:t>
              </a:r>
              <a:r>
                <a:rPr sz="1323" err="1"/>
                <a:t>средства</a:t>
              </a:r>
              <a:r>
                <a:rPr sz="1323"/>
                <a:t>. 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val="13925689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9418600" y="7005138"/>
            <a:ext cx="796568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25" tIns="49750" rIns="99525" bIns="4975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300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48</a:t>
            </a:fld>
            <a:endParaRPr sz="130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595394" y="1330853"/>
            <a:ext cx="9619774" cy="970004"/>
          </a:xfrm>
          <a:prstGeom prst="rect">
            <a:avLst/>
          </a:prstGeom>
        </p:spPr>
        <p:txBody>
          <a:bodyPr lIns="99551" tIns="49775" rIns="99551" bIns="49775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+mj-ea"/>
                <a:cs typeface="+mj-cs"/>
              </a:defRPr>
            </a:lvl1pPr>
          </a:lstStyle>
          <a:p>
            <a:r>
              <a:rPr lang="ru-RU" sz="2400" b="0">
                <a:solidFill>
                  <a:srgbClr val="4CAF90"/>
                </a:solidFill>
              </a:rPr>
              <a:t>Современная цифровая среда: риск вложить деньги в финансовую пирамиду  с мобильного или с компьютера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pic>
        <p:nvPicPr>
          <p:cNvPr id="9" name="Рисунок 8"/>
          <p:cNvPicPr/>
          <p:nvPr/>
        </p:nvPicPr>
        <p:blipFill>
          <a:blip r:embed="rId3"/>
          <a:srcRect l="21807" t="41026" r="20150" b="18803"/>
          <a:stretch>
            <a:fillRect/>
          </a:stretch>
        </p:blipFill>
        <p:spPr bwMode="auto">
          <a:xfrm>
            <a:off x="708875" y="5726315"/>
            <a:ext cx="4102532" cy="1427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80970" y="2136143"/>
            <a:ext cx="8935914" cy="272677"/>
          </a:xfrm>
        </p:spPr>
        <p:txBody>
          <a:bodyPr rtlCol="0">
            <a:normAutofit fontScale="90000"/>
          </a:bodyPr>
          <a:lstStyle/>
          <a:p>
            <a:pPr algn="ctr" defTabSz="912813" eaLnBrk="1" fontAlgn="auto" hangingPunct="1">
              <a:spcAft>
                <a:spcPts val="0"/>
              </a:spcAft>
              <a:defRPr/>
            </a:pPr>
            <a:r>
              <a:rPr lang="ru-RU" altLang="ru-RU" sz="2200" b="1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Типы пирамид</a:t>
            </a:r>
          </a:p>
        </p:txBody>
      </p:sp>
      <p:sp>
        <p:nvSpPr>
          <p:cNvPr id="12" name="Прямоугольник 11">
            <a:extLst/>
          </p:cNvPr>
          <p:cNvSpPr/>
          <p:nvPr/>
        </p:nvSpPr>
        <p:spPr>
          <a:xfrm>
            <a:off x="468308" y="2834133"/>
            <a:ext cx="2776251" cy="1236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Классические проекты, организованные на принципах сетевого маркетинга</a:t>
            </a:r>
          </a:p>
        </p:txBody>
      </p:sp>
      <p:sp>
        <p:nvSpPr>
          <p:cNvPr id="13" name="Прямоугольник 12">
            <a:extLst/>
          </p:cNvPr>
          <p:cNvSpPr/>
          <p:nvPr/>
        </p:nvSpPr>
        <p:spPr>
          <a:xfrm>
            <a:off x="482686" y="4260667"/>
            <a:ext cx="2776251" cy="12438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Проекты, позиционирующие себя как альтернатива кредитованию</a:t>
            </a:r>
            <a:r>
              <a:rPr lang="ru-RU" sz="14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5" name="Прямоугольник 14">
            <a:extLst/>
          </p:cNvPr>
          <p:cNvSpPr/>
          <p:nvPr/>
        </p:nvSpPr>
        <p:spPr>
          <a:xfrm>
            <a:off x="4005986" y="2808657"/>
            <a:ext cx="2843883" cy="12198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Проекты, работающие под видом микрофинансовых организаций, кредитно-потребительских кооперативов и ломбардов</a:t>
            </a:r>
            <a:r>
              <a:rPr lang="ru-RU" sz="14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6" name="Прямоугольник 15">
            <a:extLst/>
          </p:cNvPr>
          <p:cNvSpPr/>
          <p:nvPr/>
        </p:nvSpPr>
        <p:spPr>
          <a:xfrm>
            <a:off x="4005986" y="4212214"/>
            <a:ext cx="2843883" cy="1292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Проекты, предлагающие финансовые услуги по рефинансированию кредитных задолженностей</a:t>
            </a:r>
            <a:r>
              <a:rPr lang="ru-RU" sz="14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7" name="Прямоугольник 16">
            <a:extLst/>
          </p:cNvPr>
          <p:cNvSpPr/>
          <p:nvPr/>
        </p:nvSpPr>
        <p:spPr>
          <a:xfrm>
            <a:off x="7611296" y="2808657"/>
            <a:ext cx="2827118" cy="1221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</a:t>
            </a:r>
            <a:r>
              <a:rPr lang="ru-RU" sz="1600" err="1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Псевдопрофессиональные</a:t>
            </a:r>
            <a:r>
              <a:rPr lang="ru-RU" sz="160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участники» финансового рынка</a:t>
            </a:r>
          </a:p>
        </p:txBody>
      </p:sp>
      <p:sp>
        <p:nvSpPr>
          <p:cNvPr id="18" name="Прямоугольник 17">
            <a:extLst/>
          </p:cNvPr>
          <p:cNvSpPr/>
          <p:nvPr/>
        </p:nvSpPr>
        <p:spPr>
          <a:xfrm>
            <a:off x="7608610" y="4273811"/>
            <a:ext cx="2829804" cy="12438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>
                <a:latin typeface="Tahoma" pitchFamily="34" charset="0"/>
                <a:ea typeface="Tahoma" pitchFamily="34" charset="0"/>
                <a:cs typeface="Tahoma" pitchFamily="34" charset="0"/>
              </a:rPr>
              <a:t>Замаскированная финансовая пирамида — </a:t>
            </a:r>
            <a:r>
              <a:rPr lang="ru-RU" sz="1600" err="1">
                <a:latin typeface="Tahoma" pitchFamily="34" charset="0"/>
                <a:ea typeface="Tahoma" pitchFamily="34" charset="0"/>
                <a:cs typeface="Tahoma" pitchFamily="34" charset="0"/>
              </a:rPr>
              <a:t>пирамида</a:t>
            </a:r>
            <a:r>
              <a:rPr lang="ru-RU" sz="1600">
                <a:latin typeface="Tahoma" pitchFamily="34" charset="0"/>
                <a:ea typeface="Tahoma" pitchFamily="34" charset="0"/>
                <a:cs typeface="Tahoma" pitchFamily="34" charset="0"/>
              </a:rPr>
              <a:t> с добавлением </a:t>
            </a:r>
            <a:r>
              <a:rPr lang="ru-RU" sz="160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маскирующего</a:t>
            </a:r>
            <a:r>
              <a:rPr lang="ru-RU" sz="1600">
                <a:latin typeface="Tahoma" pitchFamily="34" charset="0"/>
                <a:ea typeface="Tahoma" pitchFamily="34" charset="0"/>
                <a:cs typeface="Tahoma" pitchFamily="34" charset="0"/>
              </a:rPr>
              <a:t> элемента – продукции, услуг, </a:t>
            </a:r>
            <a:r>
              <a:rPr lang="ru-RU" sz="1600" err="1">
                <a:latin typeface="Tahoma" pitchFamily="34" charset="0"/>
                <a:ea typeface="Tahoma" pitchFamily="34" charset="0"/>
                <a:cs typeface="Tahoma" pitchFamily="34" charset="0"/>
              </a:rPr>
              <a:t>кэшбека</a:t>
            </a:r>
            <a:endParaRPr lang="ru-RU" sz="1600"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9" name="Рисунок 18"/>
          <p:cNvPicPr/>
          <p:nvPr/>
        </p:nvPicPr>
        <p:blipFill>
          <a:blip r:embed="rId4"/>
          <a:srcRect l="19401" t="60114" r="20310" b="21652"/>
          <a:stretch>
            <a:fillRect/>
          </a:stretch>
        </p:blipFill>
        <p:spPr bwMode="auto">
          <a:xfrm>
            <a:off x="5915149" y="5761322"/>
            <a:ext cx="4152746" cy="126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233296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9418600" y="7005138"/>
            <a:ext cx="796568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25" tIns="49750" rIns="99525" bIns="4975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300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49</a:t>
            </a:fld>
            <a:endParaRPr sz="130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pic>
        <p:nvPicPr>
          <p:cNvPr id="4" name="Рисунок 3"/>
          <p:cNvPicPr/>
          <p:nvPr/>
        </p:nvPicPr>
        <p:blipFill>
          <a:blip r:embed="rId3"/>
          <a:srcRect l="2245" t="7407" r="35542" b="15100"/>
          <a:stretch>
            <a:fillRect/>
          </a:stretch>
        </p:blipFill>
        <p:spPr bwMode="auto">
          <a:xfrm>
            <a:off x="6992471" y="2597018"/>
            <a:ext cx="3499692" cy="3639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50371" y="1252148"/>
            <a:ext cx="99647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>
                <a:solidFill>
                  <a:srgbClr val="4CAF9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 сайте заманчивое предложение. Не упущу ли свою выгоду? </a:t>
            </a:r>
          </a:p>
          <a:p>
            <a:r>
              <a:rPr lang="ru-RU" sz="2400">
                <a:solidFill>
                  <a:srgbClr val="4CAF9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Как проверить</a:t>
            </a:r>
            <a:r>
              <a:rPr lang="ru-RU">
                <a:solidFill>
                  <a:srgbClr val="4CAF9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3631688"/>
              </p:ext>
            </p:extLst>
          </p:nvPr>
        </p:nvGraphicFramePr>
        <p:xfrm>
          <a:off x="250371" y="2667371"/>
          <a:ext cx="6584183" cy="3498966"/>
        </p:xfrm>
        <a:graphic>
          <a:graphicData uri="http://schemas.openxmlformats.org/drawingml/2006/table">
            <a:tbl>
              <a:tblPr/>
              <a:tblGrid>
                <a:gridCol w="28093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38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10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8774"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Шаг 1. Выяснить официальное наименование организации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отсутствует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rgbClr val="C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Опасность!!!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7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есть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b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774"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Шаг 2. проверить наличие организации на сайте ЦБ РФ (</a:t>
                      </a:r>
                      <a:r>
                        <a:rPr lang="en-US" sz="1400" b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cbr</a:t>
                      </a:r>
                      <a:r>
                        <a:rPr lang="ru-RU" sz="1400" b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</a:t>
                      </a:r>
                      <a:r>
                        <a:rPr lang="en-US" sz="1400" b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ru</a:t>
                      </a:r>
                      <a:r>
                        <a:rPr lang="ru-RU" sz="1400" b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отсутствует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solidFill>
                            <a:srgbClr val="C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Опасность!!!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75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есть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b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774"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Шаг 3. самостоятельно или с помощью финансовых консультантов оценить риски инвестирования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высокие риски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b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66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низкие риски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b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3288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 txBox="1">
            <a:spLocks noGrp="1"/>
          </p:cNvSpPr>
          <p:nvPr>
            <p:ph type="title"/>
          </p:nvPr>
        </p:nvSpPr>
        <p:spPr>
          <a:xfrm>
            <a:off x="451633" y="2682602"/>
            <a:ext cx="9619774" cy="1455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25" tIns="49750" rIns="99525" bIns="49750" anchor="t" anchorCtr="0">
            <a:no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  <a:buClr>
                <a:srgbClr val="3F3F3F"/>
              </a:buClr>
              <a:buSzPts val="1800"/>
            </a:pPr>
            <a:r>
              <a:rPr lang="ru-RU" sz="1400" b="0">
                <a:solidFill>
                  <a:schemeClr val="tx1"/>
                </a:solidFill>
              </a:rPr>
              <a:t>Цифровая экономика – это хозяйственная деятельность, в которой ключевым фактором производства являются данные в цифровом виде, обработка больших объемов и использование результатов анализа которых по сравнению с традиционными формами хозяйствования позволяют существенно повысить эффективность различных видов производства, технологий, оборудования, хранения, продажи, доставки товаров и услуг</a:t>
            </a:r>
            <a:endParaRPr sz="1600" b="0">
              <a:solidFill>
                <a:schemeClr val="tx1"/>
              </a:solidFill>
            </a:endParaRPr>
          </a:p>
        </p:txBody>
      </p:sp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9418600" y="7005138"/>
            <a:ext cx="796568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25" tIns="49750" rIns="99525" bIns="4975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300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sz="130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12" name="Shape 512"/>
          <p:cNvSpPr txBox="1">
            <a:spLocks noGrp="1"/>
          </p:cNvSpPr>
          <p:nvPr>
            <p:ph type="body" idx="1"/>
          </p:nvPr>
        </p:nvSpPr>
        <p:spPr>
          <a:xfrm>
            <a:off x="177644" y="4572000"/>
            <a:ext cx="10327070" cy="2653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25" tIns="49750" rIns="99525" bIns="49750" anchor="t" anchorCtr="0">
            <a:noAutofit/>
          </a:bodyPr>
          <a:lstStyle/>
          <a:p>
            <a:pPr marL="285679" lv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400"/>
            </a:pPr>
            <a:r>
              <a:rPr lang="ru-RU" sz="140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Цифровизация</a:t>
            </a:r>
            <a:r>
              <a:rPr lang="ru-RU" sz="14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– замена физических систем сбора и обработки данных технологическими системами, которые генерируют, передают и обрабатывают цифровой сигнал о своем состоянии</a:t>
            </a:r>
          </a:p>
          <a:p>
            <a:pPr marL="285679" lv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400"/>
            </a:pPr>
            <a:endParaRPr lang="ru-RU" sz="140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679" lv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400"/>
            </a:pPr>
            <a:r>
              <a:rPr lang="ru-RU" sz="14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Цифровая среда современного человека:</a:t>
            </a:r>
          </a:p>
          <a:p>
            <a:pPr marL="285679" lv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400"/>
              <a:buFontTx/>
              <a:buChar char="-"/>
            </a:pPr>
            <a:r>
              <a:rPr lang="ru-RU" sz="14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диджитализация</a:t>
            </a:r>
            <a:r>
              <a:rPr lang="ru-RU" sz="14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– настоящий бум жизни </a:t>
            </a:r>
            <a:r>
              <a:rPr lang="ru-RU" sz="140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онлайн</a:t>
            </a:r>
            <a:r>
              <a:rPr lang="ru-RU" sz="14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; </a:t>
            </a:r>
          </a:p>
          <a:p>
            <a:pPr marL="285679" lv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400"/>
              <a:buFontTx/>
              <a:buChar char="-"/>
            </a:pPr>
            <a:r>
              <a:rPr lang="ru-RU" sz="14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мультиэкранность</a:t>
            </a:r>
            <a:r>
              <a:rPr lang="ru-RU" sz="14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– </a:t>
            </a:r>
            <a:r>
              <a:rPr lang="ru-RU" sz="140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Smart-TV</a:t>
            </a:r>
            <a:r>
              <a:rPr lang="ru-RU" sz="14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компьютеры, планшеты, смартфоны</a:t>
            </a:r>
          </a:p>
          <a:p>
            <a:pPr marL="285679" lvl="0">
              <a:spcBef>
                <a:spcPts val="0"/>
              </a:spcBef>
              <a:buClr>
                <a:srgbClr val="000000"/>
              </a:buClr>
              <a:buSzPts val="1400"/>
            </a:pPr>
            <a:endParaRPr lang="ru-RU" sz="200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451633" y="1415143"/>
            <a:ext cx="9619774" cy="1267459"/>
          </a:xfrm>
          <a:prstGeom prst="rect">
            <a:avLst/>
          </a:prstGeom>
        </p:spPr>
        <p:txBody>
          <a:bodyPr lIns="99551" tIns="49775" rIns="99551" bIns="49775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+mj-ea"/>
                <a:cs typeface="+mj-cs"/>
              </a:defRPr>
            </a:lvl1pPr>
          </a:lstStyle>
          <a:p>
            <a:r>
              <a:rPr lang="ru-RU" b="0"/>
              <a:t>Программа «Цифровая экономика Российской Федерации»: </a:t>
            </a:r>
          </a:p>
          <a:p>
            <a:r>
              <a:rPr lang="ru-RU" b="0"/>
              <a:t>утв. распоряжением Правительства Российской Федерации от 28 июля 2017 г. № 1632-р</a:t>
            </a:r>
            <a:endParaRPr lang="ru-RU" b="0">
              <a:solidFill>
                <a:srgbClr val="4CAF9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pic>
        <p:nvPicPr>
          <p:cNvPr id="73730" name="Picture 2" descr="https://www.intex-press.by/wp-content/uploads/2017/11/tech-family-roo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11408" y="5302738"/>
            <a:ext cx="2559999" cy="1702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65416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/>
          <p:nvPr/>
        </p:nvSpPr>
        <p:spPr>
          <a:xfrm>
            <a:off x="831279" y="3714302"/>
            <a:ext cx="8707082" cy="2503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/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Часто в СМИ и  в интернете встречается реклама финансовых посредников, так называемых дилинговых организаций, предлагающих населению принять участие в спекулятивной игре на Форексе. В такой рекламе может говориться о перспективе заработать с их помощью целое состояние. Приводятся примеры успешных людей, сделавших состояние на рынке Форекс. В случае проигрыша любезно рекомендуются платные образовательные программы профессиональных трейдеров, инвесторов.</a:t>
            </a:r>
          </a:p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1323"/>
          </a:p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В действительности клиенты дилинговых компаний самостоятельно не совершают операции на международном рынке.</a:t>
            </a:r>
          </a:p>
        </p:txBody>
      </p:sp>
      <p:sp>
        <p:nvSpPr>
          <p:cNvPr id="490" name="Shape 490"/>
          <p:cNvSpPr>
            <a:spLocks noGrp="1"/>
          </p:cNvSpPr>
          <p:nvPr>
            <p:ph type="title"/>
          </p:nvPr>
        </p:nvSpPr>
        <p:spPr>
          <a:xfrm>
            <a:off x="534432" y="1432188"/>
            <a:ext cx="9619774" cy="875695"/>
          </a:xfrm>
          <a:prstGeom prst="rect">
            <a:avLst/>
          </a:prstGeom>
        </p:spPr>
        <p:txBody>
          <a:bodyPr/>
          <a:lstStyle>
            <a:lvl1pPr>
              <a:defRPr sz="29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Форекс бывает разным</a:t>
            </a:r>
          </a:p>
        </p:txBody>
      </p:sp>
      <p:sp>
        <p:nvSpPr>
          <p:cNvPr id="491" name="Shape 491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50</a:t>
            </a:fld>
            <a:endParaRPr/>
          </a:p>
        </p:txBody>
      </p:sp>
      <p:sp>
        <p:nvSpPr>
          <p:cNvPr id="492" name="Shape 492"/>
          <p:cNvSpPr/>
          <p:nvPr/>
        </p:nvSpPr>
        <p:spPr>
          <a:xfrm>
            <a:off x="1732268" y="2658223"/>
            <a:ext cx="6541690" cy="671205"/>
          </a:xfrm>
          <a:prstGeom prst="rect">
            <a:avLst/>
          </a:prstGeom>
          <a:ln w="12700">
            <a:solidFill>
              <a:srgbClr val="3DA8A9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/>
          <a:p>
            <a:pPr algn="ctr">
              <a:lnSpc>
                <a:spcPct val="150000"/>
              </a:lnSpc>
              <a:defRPr sz="1200" b="1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Форекс (Forex) — это международный межбанковский рынок обмена валюты.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val="25853219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/>
          <p:nvPr/>
        </p:nvSpPr>
        <p:spPr>
          <a:xfrm>
            <a:off x="711518" y="1997555"/>
            <a:ext cx="8707082" cy="1587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/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Компании</a:t>
            </a:r>
            <a:r>
              <a:rPr sz="1323"/>
              <a:t>, </a:t>
            </a:r>
            <a:r>
              <a:rPr sz="1323" err="1"/>
              <a:t>предлагающие</a:t>
            </a:r>
            <a:r>
              <a:rPr sz="1323"/>
              <a:t> </a:t>
            </a:r>
            <a:r>
              <a:rPr sz="1323" err="1"/>
              <a:t>услуги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рынке</a:t>
            </a:r>
            <a:r>
              <a:rPr sz="1323"/>
              <a:t> </a:t>
            </a:r>
            <a:r>
              <a:rPr sz="1323" err="1"/>
              <a:t>Форекс</a:t>
            </a:r>
            <a:r>
              <a:rPr sz="1323"/>
              <a:t>, </a:t>
            </a:r>
            <a:r>
              <a:rPr sz="1323" err="1"/>
              <a:t>в</a:t>
            </a:r>
            <a:r>
              <a:rPr sz="1323"/>
              <a:t> </a:t>
            </a:r>
            <a:r>
              <a:rPr sz="1323" err="1"/>
              <a:t>основном</a:t>
            </a:r>
            <a:r>
              <a:rPr sz="1323"/>
              <a:t> </a:t>
            </a:r>
            <a:r>
              <a:rPr sz="1323" err="1"/>
              <a:t>получают</a:t>
            </a:r>
            <a:r>
              <a:rPr sz="1323"/>
              <a:t> </a:t>
            </a:r>
            <a:r>
              <a:rPr sz="1323" err="1"/>
              <a:t>доход</a:t>
            </a:r>
            <a:r>
              <a:rPr sz="1323"/>
              <a:t> </a:t>
            </a:r>
            <a:r>
              <a:rPr sz="1323" err="1"/>
              <a:t>от</a:t>
            </a:r>
            <a:r>
              <a:rPr sz="1323"/>
              <a:t> </a:t>
            </a:r>
            <a:r>
              <a:rPr sz="1323" err="1"/>
              <a:t>кредитования</a:t>
            </a:r>
            <a:r>
              <a:rPr sz="1323"/>
              <a:t> (</a:t>
            </a:r>
            <a:r>
              <a:rPr sz="1323" err="1"/>
              <a:t>предоставления</a:t>
            </a:r>
            <a:r>
              <a:rPr sz="1323"/>
              <a:t> </a:t>
            </a:r>
            <a:r>
              <a:rPr sz="1323" err="1"/>
              <a:t>займов</a:t>
            </a:r>
            <a:r>
              <a:rPr sz="1323"/>
              <a:t>) </a:t>
            </a:r>
            <a:r>
              <a:rPr sz="1323" err="1"/>
              <a:t>своих</a:t>
            </a:r>
            <a:r>
              <a:rPr sz="1323"/>
              <a:t> </a:t>
            </a:r>
            <a:r>
              <a:rPr sz="1323" err="1"/>
              <a:t>клиентов</a:t>
            </a:r>
            <a:r>
              <a:rPr sz="1323"/>
              <a:t> — </a:t>
            </a:r>
            <a:r>
              <a:rPr sz="1323" err="1"/>
              <a:t>физических</a:t>
            </a:r>
            <a:r>
              <a:rPr sz="1323"/>
              <a:t> </a:t>
            </a:r>
            <a:r>
              <a:rPr sz="1323" err="1"/>
              <a:t>лиц</a:t>
            </a:r>
            <a:r>
              <a:rPr sz="1323"/>
              <a:t>. </a:t>
            </a:r>
            <a:r>
              <a:rPr sz="1323" err="1"/>
              <a:t>Такие</a:t>
            </a:r>
            <a:r>
              <a:rPr sz="1323"/>
              <a:t> </a:t>
            </a:r>
            <a:r>
              <a:rPr sz="1323" err="1"/>
              <a:t>кредиты</a:t>
            </a:r>
            <a:r>
              <a:rPr sz="1323"/>
              <a:t> </a:t>
            </a:r>
            <a:r>
              <a:rPr sz="1323" err="1"/>
              <a:t>обычно</a:t>
            </a:r>
            <a:r>
              <a:rPr sz="1323"/>
              <a:t> </a:t>
            </a:r>
            <a:r>
              <a:rPr sz="1323" err="1"/>
              <a:t>называются</a:t>
            </a:r>
            <a:r>
              <a:rPr sz="1323"/>
              <a:t> «</a:t>
            </a:r>
            <a:r>
              <a:rPr sz="1323" err="1"/>
              <a:t>плечами</a:t>
            </a:r>
            <a:r>
              <a:rPr sz="1323"/>
              <a:t>». </a:t>
            </a:r>
            <a:r>
              <a:rPr sz="1323" err="1"/>
              <a:t>В</a:t>
            </a:r>
            <a:r>
              <a:rPr sz="1323"/>
              <a:t> </a:t>
            </a:r>
            <a:r>
              <a:rPr sz="1323" err="1"/>
              <a:t>связи</a:t>
            </a:r>
            <a:r>
              <a:rPr sz="1323"/>
              <a:t> </a:t>
            </a:r>
            <a:r>
              <a:rPr sz="1323" err="1"/>
              <a:t>с</a:t>
            </a:r>
            <a:r>
              <a:rPr sz="1323"/>
              <a:t> </a:t>
            </a:r>
            <a:r>
              <a:rPr sz="1323" err="1"/>
              <a:t>этим</a:t>
            </a:r>
            <a:r>
              <a:rPr sz="1323"/>
              <a:t> </a:t>
            </a:r>
            <a:r>
              <a:rPr sz="1323" err="1"/>
              <a:t>главной</a:t>
            </a:r>
            <a:r>
              <a:rPr sz="1323"/>
              <a:t> </a:t>
            </a:r>
            <a:r>
              <a:rPr sz="1323" err="1"/>
              <a:t>задачей</a:t>
            </a:r>
            <a:r>
              <a:rPr sz="1323"/>
              <a:t> </a:t>
            </a:r>
            <a:r>
              <a:rPr sz="1323" err="1"/>
              <a:t>дилинговых</a:t>
            </a:r>
            <a:r>
              <a:rPr sz="1323"/>
              <a:t> </a:t>
            </a:r>
            <a:r>
              <a:rPr sz="1323" err="1"/>
              <a:t>компаний</a:t>
            </a:r>
            <a:r>
              <a:rPr sz="1323"/>
              <a:t> </a:t>
            </a:r>
            <a:r>
              <a:rPr sz="1323" err="1"/>
              <a:t>является</a:t>
            </a:r>
            <a:r>
              <a:rPr sz="1323"/>
              <a:t> </a:t>
            </a:r>
            <a:r>
              <a:rPr sz="1323" err="1"/>
              <a:t>предоставление</a:t>
            </a:r>
            <a:r>
              <a:rPr sz="1323"/>
              <a:t> </a:t>
            </a:r>
            <a:r>
              <a:rPr sz="1323" b="1" err="1"/>
              <a:t>кредитного</a:t>
            </a:r>
            <a:r>
              <a:rPr sz="1323" b="1"/>
              <a:t> </a:t>
            </a:r>
            <a:r>
              <a:rPr sz="1323" b="1" err="1"/>
              <a:t>плеча</a:t>
            </a:r>
            <a:r>
              <a:rPr sz="1323"/>
              <a:t> (</a:t>
            </a:r>
            <a:r>
              <a:rPr sz="1323" err="1"/>
              <a:t>рассчитываемого</a:t>
            </a:r>
            <a:r>
              <a:rPr sz="1323"/>
              <a:t> </a:t>
            </a:r>
            <a:r>
              <a:rPr sz="1323" err="1"/>
              <a:t>как</a:t>
            </a:r>
            <a:r>
              <a:rPr sz="1323"/>
              <a:t> </a:t>
            </a:r>
            <a:r>
              <a:rPr sz="1323" err="1"/>
              <a:t>отношение</a:t>
            </a:r>
            <a:r>
              <a:rPr sz="1323"/>
              <a:t> </a:t>
            </a:r>
            <a:r>
              <a:rPr sz="1323" err="1"/>
              <a:t>суммы</a:t>
            </a:r>
            <a:r>
              <a:rPr sz="1323"/>
              <a:t> </a:t>
            </a:r>
            <a:r>
              <a:rPr sz="1323" err="1"/>
              <a:t>сделки</a:t>
            </a:r>
            <a:r>
              <a:rPr sz="1323"/>
              <a:t> </a:t>
            </a:r>
            <a:r>
              <a:rPr sz="1323" err="1"/>
              <a:t>к</a:t>
            </a:r>
            <a:r>
              <a:rPr sz="1323"/>
              <a:t> </a:t>
            </a:r>
            <a:r>
              <a:rPr sz="1323" err="1"/>
              <a:t>собственным</a:t>
            </a:r>
            <a:r>
              <a:rPr sz="1323"/>
              <a:t> </a:t>
            </a:r>
            <a:r>
              <a:rPr sz="1323" err="1"/>
              <a:t>средствам</a:t>
            </a:r>
            <a:r>
              <a:rPr sz="1323"/>
              <a:t>), </a:t>
            </a:r>
            <a:r>
              <a:rPr sz="1323" err="1"/>
              <a:t>величина</a:t>
            </a:r>
            <a:r>
              <a:rPr sz="1323"/>
              <a:t> </a:t>
            </a:r>
            <a:r>
              <a:rPr sz="1323" err="1"/>
              <a:t>которого</a:t>
            </a:r>
            <a:r>
              <a:rPr sz="1323"/>
              <a:t> </a:t>
            </a:r>
            <a:r>
              <a:rPr sz="1323" err="1"/>
              <a:t>может</a:t>
            </a:r>
            <a:r>
              <a:rPr sz="1323"/>
              <a:t> </a:t>
            </a:r>
            <a:r>
              <a:rPr sz="1323" err="1"/>
              <a:t>достигать</a:t>
            </a:r>
            <a:r>
              <a:rPr sz="1323"/>
              <a:t> 1/100. </a:t>
            </a:r>
          </a:p>
        </p:txBody>
      </p:sp>
      <p:sp>
        <p:nvSpPr>
          <p:cNvPr id="500" name="Shape 500"/>
          <p:cNvSpPr>
            <a:spLocks noGrp="1"/>
          </p:cNvSpPr>
          <p:nvPr>
            <p:ph type="title"/>
          </p:nvPr>
        </p:nvSpPr>
        <p:spPr>
          <a:xfrm>
            <a:off x="534432" y="1408742"/>
            <a:ext cx="9619774" cy="875695"/>
          </a:xfrm>
          <a:prstGeom prst="rect">
            <a:avLst/>
          </a:prstGeom>
        </p:spPr>
        <p:txBody>
          <a:bodyPr/>
          <a:lstStyle>
            <a:lvl1pPr>
              <a:defRPr sz="29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Схема работы</a:t>
            </a:r>
          </a:p>
        </p:txBody>
      </p:sp>
      <p:sp>
        <p:nvSpPr>
          <p:cNvPr id="501" name="Shape 501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51</a:t>
            </a:fld>
            <a:endParaRPr/>
          </a:p>
        </p:txBody>
      </p:sp>
      <p:sp>
        <p:nvSpPr>
          <p:cNvPr id="502" name="Shape 502"/>
          <p:cNvSpPr/>
          <p:nvPr/>
        </p:nvSpPr>
        <p:spPr>
          <a:xfrm>
            <a:off x="1003874" y="3751697"/>
            <a:ext cx="7678448" cy="365737"/>
          </a:xfrm>
          <a:prstGeom prst="rect">
            <a:avLst/>
          </a:prstGeom>
          <a:ln w="12700">
            <a:solidFill>
              <a:srgbClr val="3DA8A9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323" err="1"/>
              <a:t>То</a:t>
            </a:r>
            <a:r>
              <a:rPr sz="1323"/>
              <a:t> </a:t>
            </a:r>
            <a:r>
              <a:rPr sz="1323" err="1"/>
              <a:t>есть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каждый</a:t>
            </a:r>
            <a:r>
              <a:rPr sz="1323"/>
              <a:t> </a:t>
            </a:r>
            <a:r>
              <a:rPr sz="1323" err="1"/>
              <a:t>рубль</a:t>
            </a:r>
            <a:r>
              <a:rPr sz="1323"/>
              <a:t> </a:t>
            </a:r>
            <a:r>
              <a:rPr sz="1323" err="1"/>
              <a:t>собственных</a:t>
            </a:r>
            <a:r>
              <a:rPr sz="1323"/>
              <a:t> </a:t>
            </a:r>
            <a:r>
              <a:rPr sz="1323" err="1"/>
              <a:t>средств</a:t>
            </a:r>
            <a:r>
              <a:rPr sz="1323"/>
              <a:t> </a:t>
            </a:r>
            <a:r>
              <a:rPr sz="1323" err="1"/>
              <a:t>можно</a:t>
            </a:r>
            <a:r>
              <a:rPr sz="1323"/>
              <a:t> </a:t>
            </a:r>
            <a:r>
              <a:rPr sz="1323" err="1"/>
              <a:t>совершать</a:t>
            </a:r>
            <a:r>
              <a:rPr sz="1323"/>
              <a:t> </a:t>
            </a:r>
            <a:r>
              <a:rPr sz="1323" err="1"/>
              <a:t>сделки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100 </a:t>
            </a:r>
            <a:r>
              <a:rPr sz="1323" err="1"/>
              <a:t>рублей</a:t>
            </a:r>
            <a:r>
              <a:rPr sz="1323"/>
              <a:t>.</a:t>
            </a:r>
          </a:p>
        </p:txBody>
      </p:sp>
      <p:sp>
        <p:nvSpPr>
          <p:cNvPr id="503" name="Shape 503"/>
          <p:cNvSpPr/>
          <p:nvPr/>
        </p:nvSpPr>
        <p:spPr>
          <a:xfrm>
            <a:off x="795836" y="4363383"/>
            <a:ext cx="8707082" cy="2808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/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Такое</a:t>
            </a:r>
            <a:r>
              <a:rPr sz="1323"/>
              <a:t> </a:t>
            </a:r>
            <a:r>
              <a:rPr sz="1323" err="1"/>
              <a:t>кредитное</a:t>
            </a:r>
            <a:r>
              <a:rPr sz="1323"/>
              <a:t> </a:t>
            </a:r>
            <a:r>
              <a:rPr sz="1323" err="1"/>
              <a:t>плечо</a:t>
            </a:r>
            <a:r>
              <a:rPr sz="1323"/>
              <a:t> </a:t>
            </a:r>
            <a:r>
              <a:rPr sz="1323" err="1"/>
              <a:t>преподносится</a:t>
            </a:r>
            <a:r>
              <a:rPr sz="1323"/>
              <a:t> в </a:t>
            </a:r>
            <a:r>
              <a:rPr sz="1323" err="1"/>
              <a:t>рекламе</a:t>
            </a:r>
            <a:r>
              <a:rPr sz="1323"/>
              <a:t> </a:t>
            </a:r>
            <a:r>
              <a:rPr sz="1323" err="1"/>
              <a:t>как</a:t>
            </a:r>
            <a:r>
              <a:rPr sz="1323"/>
              <a:t> </a:t>
            </a:r>
            <a:r>
              <a:rPr sz="1323" err="1"/>
              <a:t>возможность</a:t>
            </a:r>
            <a:r>
              <a:rPr sz="1323"/>
              <a:t> </a:t>
            </a:r>
            <a:r>
              <a:rPr sz="1323" err="1"/>
              <a:t>много</a:t>
            </a:r>
            <a:r>
              <a:rPr sz="1323"/>
              <a:t> </a:t>
            </a:r>
            <a:r>
              <a:rPr sz="1323" err="1"/>
              <a:t>заработать</a:t>
            </a:r>
            <a:r>
              <a:rPr sz="1323"/>
              <a:t> с </a:t>
            </a:r>
            <a:r>
              <a:rPr sz="1323" err="1"/>
              <a:t>минимальной</a:t>
            </a:r>
            <a:r>
              <a:rPr sz="1323"/>
              <a:t> </a:t>
            </a:r>
            <a:r>
              <a:rPr sz="1323" err="1"/>
              <a:t>суммой</a:t>
            </a:r>
            <a:r>
              <a:rPr sz="1323"/>
              <a:t> </a:t>
            </a:r>
            <a:r>
              <a:rPr sz="1323" err="1"/>
              <a:t>собственных</a:t>
            </a:r>
            <a:r>
              <a:rPr sz="1323"/>
              <a:t> </a:t>
            </a:r>
            <a:r>
              <a:rPr sz="1323" err="1"/>
              <a:t>денег</a:t>
            </a:r>
            <a:r>
              <a:rPr sz="1323"/>
              <a:t>). </a:t>
            </a:r>
            <a:r>
              <a:rPr sz="1323" err="1"/>
              <a:t>Но</a:t>
            </a:r>
            <a:r>
              <a:rPr sz="1323"/>
              <a:t> </a:t>
            </a:r>
            <a:r>
              <a:rPr sz="1323" err="1"/>
              <a:t>как</a:t>
            </a:r>
            <a:r>
              <a:rPr sz="1323"/>
              <a:t> </a:t>
            </a:r>
            <a:r>
              <a:rPr sz="1323" err="1"/>
              <a:t>любое</a:t>
            </a:r>
            <a:r>
              <a:rPr sz="1323"/>
              <a:t> </a:t>
            </a:r>
            <a:r>
              <a:rPr sz="1323" err="1"/>
              <a:t>плечо</a:t>
            </a:r>
            <a:r>
              <a:rPr sz="1323"/>
              <a:t> (</a:t>
            </a:r>
            <a:r>
              <a:rPr sz="1323" err="1"/>
              <a:t>рычаг</a:t>
            </a:r>
            <a:r>
              <a:rPr sz="1323"/>
              <a:t>), </a:t>
            </a:r>
            <a:r>
              <a:rPr sz="1323" err="1"/>
              <a:t>оно</a:t>
            </a:r>
            <a:r>
              <a:rPr sz="1323"/>
              <a:t> </a:t>
            </a:r>
            <a:r>
              <a:rPr sz="1323" err="1"/>
              <a:t>работает</a:t>
            </a:r>
            <a:r>
              <a:rPr sz="1323"/>
              <a:t> в </a:t>
            </a:r>
            <a:r>
              <a:rPr sz="1323" err="1"/>
              <a:t>обе</a:t>
            </a:r>
            <a:r>
              <a:rPr sz="1323"/>
              <a:t> </a:t>
            </a:r>
            <a:r>
              <a:rPr sz="1323" err="1"/>
              <a:t>стороны</a:t>
            </a:r>
            <a:r>
              <a:rPr sz="1323"/>
              <a:t>. </a:t>
            </a:r>
            <a:r>
              <a:rPr sz="1323" err="1"/>
              <a:t>Так</a:t>
            </a:r>
            <a:r>
              <a:rPr sz="1323"/>
              <a:t>, </a:t>
            </a:r>
            <a:r>
              <a:rPr sz="1323" err="1"/>
              <a:t>при</a:t>
            </a:r>
            <a:r>
              <a:rPr sz="1323"/>
              <a:t> </a:t>
            </a:r>
            <a:r>
              <a:rPr sz="1323" err="1"/>
              <a:t>наличии</a:t>
            </a:r>
            <a:r>
              <a:rPr sz="1323"/>
              <a:t> </a:t>
            </a:r>
            <a:r>
              <a:rPr sz="1323" err="1"/>
              <a:t>кредитного</a:t>
            </a:r>
            <a:r>
              <a:rPr sz="1323"/>
              <a:t> </a:t>
            </a:r>
            <a:r>
              <a:rPr sz="1323" err="1"/>
              <a:t>плеча</a:t>
            </a:r>
            <a:r>
              <a:rPr sz="1323"/>
              <a:t>, </a:t>
            </a:r>
            <a:r>
              <a:rPr sz="1323" err="1"/>
              <a:t>равного</a:t>
            </a:r>
            <a:r>
              <a:rPr sz="1323"/>
              <a:t> 100, </a:t>
            </a:r>
            <a:r>
              <a:rPr sz="1323" err="1"/>
              <a:t>движение</a:t>
            </a:r>
            <a:r>
              <a:rPr sz="1323"/>
              <a:t> </a:t>
            </a:r>
            <a:r>
              <a:rPr sz="1323" err="1"/>
              <a:t>рынка</a:t>
            </a:r>
            <a:r>
              <a:rPr sz="1323"/>
              <a:t> </a:t>
            </a:r>
            <a:r>
              <a:rPr sz="1323" err="1"/>
              <a:t>против</a:t>
            </a:r>
            <a:r>
              <a:rPr sz="1323"/>
              <a:t> </a:t>
            </a:r>
            <a:r>
              <a:rPr sz="1323" err="1"/>
              <a:t>игрока</a:t>
            </a:r>
            <a:r>
              <a:rPr sz="1323"/>
              <a:t> </a:t>
            </a:r>
            <a:r>
              <a:rPr sz="1323" err="1"/>
              <a:t>всего</a:t>
            </a:r>
            <a:r>
              <a:rPr sz="1323"/>
              <a:t> </a:t>
            </a:r>
            <a:r>
              <a:rPr sz="1323" err="1"/>
              <a:t>лишь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1 % </a:t>
            </a:r>
            <a:r>
              <a:rPr sz="1323" err="1"/>
              <a:t>означает</a:t>
            </a:r>
            <a:r>
              <a:rPr sz="1323"/>
              <a:t> </a:t>
            </a:r>
            <a:r>
              <a:rPr sz="1323" b="1" err="1"/>
              <a:t>полную</a:t>
            </a:r>
            <a:r>
              <a:rPr sz="1323" b="1"/>
              <a:t> </a:t>
            </a:r>
            <a:r>
              <a:rPr sz="1323" b="1" err="1"/>
              <a:t>потерю</a:t>
            </a:r>
            <a:r>
              <a:rPr sz="1323" b="1"/>
              <a:t> </a:t>
            </a:r>
            <a:r>
              <a:rPr sz="1323" b="1" err="1"/>
              <a:t>им</a:t>
            </a:r>
            <a:r>
              <a:rPr sz="1323" b="1"/>
              <a:t> 100 % </a:t>
            </a:r>
            <a:r>
              <a:rPr sz="1323" b="1" err="1"/>
              <a:t>собственных</a:t>
            </a:r>
            <a:r>
              <a:rPr sz="1323" b="1"/>
              <a:t> </a:t>
            </a:r>
            <a:r>
              <a:rPr sz="1323" b="1" err="1"/>
              <a:t>средств</a:t>
            </a:r>
            <a:r>
              <a:rPr sz="1323"/>
              <a:t>! </a:t>
            </a:r>
          </a:p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1323"/>
          </a:p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С </a:t>
            </a:r>
            <a:r>
              <a:rPr sz="1323" err="1"/>
              <a:t>учетом</a:t>
            </a:r>
            <a:r>
              <a:rPr sz="1323"/>
              <a:t> </a:t>
            </a:r>
            <a:r>
              <a:rPr sz="1323" err="1"/>
              <a:t>того</a:t>
            </a:r>
            <a:r>
              <a:rPr sz="1323"/>
              <a:t>, </a:t>
            </a:r>
            <a:r>
              <a:rPr sz="1323" err="1"/>
              <a:t>что</a:t>
            </a:r>
            <a:r>
              <a:rPr sz="1323"/>
              <a:t> </a:t>
            </a:r>
            <a:r>
              <a:rPr sz="1323" err="1"/>
              <a:t>среднее</a:t>
            </a:r>
            <a:r>
              <a:rPr sz="1323"/>
              <a:t> </a:t>
            </a:r>
            <a:r>
              <a:rPr sz="1323" err="1"/>
              <a:t>движение</a:t>
            </a:r>
            <a:r>
              <a:rPr sz="1323"/>
              <a:t> </a:t>
            </a:r>
            <a:r>
              <a:rPr sz="1323" err="1"/>
              <a:t>валютных</a:t>
            </a:r>
            <a:r>
              <a:rPr sz="1323"/>
              <a:t> </a:t>
            </a:r>
            <a:r>
              <a:rPr sz="1323" err="1"/>
              <a:t>курсов</a:t>
            </a:r>
            <a:r>
              <a:rPr sz="1323"/>
              <a:t> </a:t>
            </a:r>
            <a:r>
              <a:rPr sz="1323" err="1"/>
              <a:t>равно</a:t>
            </a:r>
            <a:r>
              <a:rPr sz="1323"/>
              <a:t> </a:t>
            </a:r>
            <a:r>
              <a:rPr sz="1323" err="1"/>
              <a:t>примерно</a:t>
            </a:r>
            <a:r>
              <a:rPr sz="1323"/>
              <a:t> 1 % в </a:t>
            </a:r>
            <a:r>
              <a:rPr sz="1323" err="1"/>
              <a:t>сутки</a:t>
            </a:r>
            <a:r>
              <a:rPr sz="1323"/>
              <a:t>, </a:t>
            </a:r>
            <a:r>
              <a:rPr sz="1323" b="1" err="1"/>
              <a:t>вероятность</a:t>
            </a:r>
            <a:r>
              <a:rPr sz="1323" b="1"/>
              <a:t> </a:t>
            </a:r>
            <a:r>
              <a:rPr sz="1323" b="1" err="1"/>
              <a:t>потерять</a:t>
            </a:r>
            <a:r>
              <a:rPr sz="1323" b="1"/>
              <a:t> </a:t>
            </a:r>
            <a:r>
              <a:rPr sz="1323" b="1" err="1"/>
              <a:t>свои</a:t>
            </a:r>
            <a:r>
              <a:rPr sz="1323" b="1"/>
              <a:t> </a:t>
            </a:r>
            <a:r>
              <a:rPr sz="1323" b="1" err="1"/>
              <a:t>средства</a:t>
            </a:r>
            <a:r>
              <a:rPr sz="1323" b="1"/>
              <a:t> </a:t>
            </a:r>
            <a:r>
              <a:rPr sz="1323" b="1" err="1"/>
              <a:t>за</a:t>
            </a:r>
            <a:r>
              <a:rPr sz="1323" b="1"/>
              <a:t> </a:t>
            </a:r>
            <a:r>
              <a:rPr sz="1323" b="1" err="1"/>
              <a:t>два</a:t>
            </a:r>
            <a:r>
              <a:rPr sz="1323" b="1"/>
              <a:t> </a:t>
            </a:r>
            <a:r>
              <a:rPr sz="1323" b="1" err="1"/>
              <a:t>месяца</a:t>
            </a:r>
            <a:r>
              <a:rPr sz="1323" b="1"/>
              <a:t> </a:t>
            </a:r>
            <a:r>
              <a:rPr sz="1323" b="1" err="1"/>
              <a:t>приближается</a:t>
            </a:r>
            <a:r>
              <a:rPr sz="1323" b="1"/>
              <a:t> к 99 %</a:t>
            </a:r>
            <a:r>
              <a:rPr sz="1323"/>
              <a:t>. </a:t>
            </a:r>
            <a:r>
              <a:rPr sz="1323" err="1"/>
              <a:t>При</a:t>
            </a:r>
            <a:r>
              <a:rPr sz="1323"/>
              <a:t> </a:t>
            </a:r>
            <a:r>
              <a:rPr sz="1323" err="1"/>
              <a:t>этом</a:t>
            </a:r>
            <a:r>
              <a:rPr sz="1323"/>
              <a:t> </a:t>
            </a:r>
            <a:r>
              <a:rPr sz="1323" err="1"/>
              <a:t>сама</a:t>
            </a:r>
            <a:r>
              <a:rPr sz="1323"/>
              <a:t> </a:t>
            </a:r>
            <a:r>
              <a:rPr sz="1323" err="1"/>
              <a:t>дилинговая</a:t>
            </a:r>
            <a:r>
              <a:rPr sz="1323"/>
              <a:t> </a:t>
            </a:r>
            <a:r>
              <a:rPr sz="1323" err="1"/>
              <a:t>организация</a:t>
            </a:r>
            <a:r>
              <a:rPr sz="1323"/>
              <a:t> </a:t>
            </a:r>
            <a:r>
              <a:rPr sz="1323" err="1"/>
              <a:t>независимо</a:t>
            </a:r>
            <a:r>
              <a:rPr sz="1323"/>
              <a:t> </a:t>
            </a:r>
            <a:r>
              <a:rPr sz="1323" err="1"/>
              <a:t>от</a:t>
            </a:r>
            <a:r>
              <a:rPr sz="1323"/>
              <a:t> </a:t>
            </a:r>
            <a:r>
              <a:rPr sz="1323" err="1"/>
              <a:t>того</a:t>
            </a:r>
            <a:r>
              <a:rPr sz="1323"/>
              <a:t>, </a:t>
            </a:r>
            <a:r>
              <a:rPr sz="1323" err="1"/>
              <a:t>получит</a:t>
            </a:r>
            <a:r>
              <a:rPr sz="1323"/>
              <a:t> </a:t>
            </a:r>
            <a:r>
              <a:rPr sz="1323" err="1"/>
              <a:t>ее</a:t>
            </a:r>
            <a:r>
              <a:rPr sz="1323"/>
              <a:t> </a:t>
            </a:r>
            <a:r>
              <a:rPr sz="1323" err="1"/>
              <a:t>клиент</a:t>
            </a:r>
            <a:r>
              <a:rPr sz="1323"/>
              <a:t> </a:t>
            </a:r>
            <a:r>
              <a:rPr sz="1323" err="1"/>
              <a:t>прибыль</a:t>
            </a:r>
            <a:r>
              <a:rPr sz="1323"/>
              <a:t> </a:t>
            </a:r>
            <a:r>
              <a:rPr sz="1323" err="1"/>
              <a:t>или</a:t>
            </a:r>
            <a:r>
              <a:rPr sz="1323"/>
              <a:t> </a:t>
            </a:r>
            <a:r>
              <a:rPr sz="1323" err="1"/>
              <a:t>понесет</a:t>
            </a:r>
            <a:r>
              <a:rPr sz="1323"/>
              <a:t> </a:t>
            </a:r>
            <a:r>
              <a:rPr sz="1323" err="1"/>
              <a:t>убыток</a:t>
            </a:r>
            <a:r>
              <a:rPr sz="1323"/>
              <a:t>, </a:t>
            </a:r>
            <a:r>
              <a:rPr sz="1323" err="1"/>
              <a:t>всегда</a:t>
            </a:r>
            <a:r>
              <a:rPr sz="1323"/>
              <a:t> </a:t>
            </a:r>
            <a:r>
              <a:rPr sz="1323" err="1"/>
              <a:t>успеет</a:t>
            </a:r>
            <a:r>
              <a:rPr sz="1323"/>
              <a:t> в </a:t>
            </a:r>
            <a:r>
              <a:rPr sz="1323" err="1"/>
              <a:t>результате</a:t>
            </a:r>
            <a:r>
              <a:rPr sz="1323"/>
              <a:t> </a:t>
            </a:r>
            <a:r>
              <a:rPr sz="1323" err="1"/>
              <a:t>проводимых</a:t>
            </a:r>
            <a:r>
              <a:rPr sz="1323"/>
              <a:t> </a:t>
            </a:r>
            <a:r>
              <a:rPr sz="1323" err="1"/>
              <a:t>спекуляций</a:t>
            </a:r>
            <a:r>
              <a:rPr sz="1323"/>
              <a:t> </a:t>
            </a:r>
            <a:r>
              <a:rPr sz="1323" err="1"/>
              <a:t>получить</a:t>
            </a:r>
            <a:r>
              <a:rPr sz="1323"/>
              <a:t> </a:t>
            </a:r>
            <a:r>
              <a:rPr sz="1323" err="1"/>
              <a:t>свои</a:t>
            </a:r>
            <a:r>
              <a:rPr sz="1323"/>
              <a:t> </a:t>
            </a:r>
            <a:r>
              <a:rPr sz="1323" err="1"/>
              <a:t>проценты</a:t>
            </a:r>
            <a:r>
              <a:rPr sz="1323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val="14381890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/>
          <p:nvPr/>
        </p:nvSpPr>
        <p:spPr>
          <a:xfrm>
            <a:off x="795836" y="2328737"/>
            <a:ext cx="8707082" cy="976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323" err="1"/>
              <a:t>Получение</a:t>
            </a:r>
            <a:r>
              <a:rPr sz="1323"/>
              <a:t> </a:t>
            </a:r>
            <a:r>
              <a:rPr sz="1323" err="1"/>
              <a:t>клиентом</a:t>
            </a:r>
            <a:r>
              <a:rPr sz="1323"/>
              <a:t> </a:t>
            </a:r>
            <a:r>
              <a:rPr sz="1323" err="1"/>
              <a:t>крупной</a:t>
            </a:r>
            <a:r>
              <a:rPr sz="1323"/>
              <a:t> </a:t>
            </a:r>
            <a:r>
              <a:rPr sz="1323" err="1"/>
              <a:t>прибыли</a:t>
            </a:r>
            <a:r>
              <a:rPr sz="1323"/>
              <a:t> </a:t>
            </a:r>
            <a:r>
              <a:rPr sz="1323" err="1"/>
              <a:t>может</a:t>
            </a:r>
            <a:r>
              <a:rPr sz="1323"/>
              <a:t> </a:t>
            </a:r>
            <a:r>
              <a:rPr sz="1323" err="1"/>
              <a:t>иметь</a:t>
            </a:r>
            <a:r>
              <a:rPr sz="1323"/>
              <a:t> </a:t>
            </a:r>
            <a:r>
              <a:rPr sz="1323" err="1"/>
              <a:t>криминальные</a:t>
            </a:r>
            <a:r>
              <a:rPr sz="1323"/>
              <a:t> </a:t>
            </a:r>
            <a:r>
              <a:rPr sz="1323" err="1"/>
              <a:t>последствия</a:t>
            </a:r>
            <a:r>
              <a:rPr sz="1323"/>
              <a:t>: </a:t>
            </a:r>
            <a:r>
              <a:rPr sz="1323" err="1"/>
              <a:t>возможны</a:t>
            </a:r>
            <a:r>
              <a:rPr sz="1323"/>
              <a:t> </a:t>
            </a:r>
            <a:r>
              <a:rPr sz="1323" err="1"/>
              <a:t>разнообразные</a:t>
            </a:r>
            <a:r>
              <a:rPr sz="1323"/>
              <a:t> </a:t>
            </a:r>
            <a:r>
              <a:rPr sz="1323" err="1"/>
              <a:t>махинации</a:t>
            </a:r>
            <a:r>
              <a:rPr sz="1323"/>
              <a:t>, в </a:t>
            </a:r>
            <a:r>
              <a:rPr sz="1323" err="1"/>
              <a:t>том</a:t>
            </a:r>
            <a:r>
              <a:rPr sz="1323"/>
              <a:t> </a:t>
            </a:r>
            <a:r>
              <a:rPr sz="1323" err="1"/>
              <a:t>числе</a:t>
            </a:r>
            <a:r>
              <a:rPr sz="1323"/>
              <a:t> </a:t>
            </a:r>
            <a:r>
              <a:rPr sz="1323" err="1"/>
              <a:t>организация</a:t>
            </a:r>
            <a:r>
              <a:rPr sz="1323"/>
              <a:t> </a:t>
            </a:r>
            <a:r>
              <a:rPr sz="1323" err="1"/>
              <a:t>различных</a:t>
            </a:r>
            <a:r>
              <a:rPr sz="1323"/>
              <a:t> </a:t>
            </a:r>
            <a:r>
              <a:rPr sz="1323" err="1"/>
              <a:t>технических</a:t>
            </a:r>
            <a:r>
              <a:rPr sz="1323"/>
              <a:t> </a:t>
            </a:r>
            <a:r>
              <a:rPr sz="1323" err="1"/>
              <a:t>сбоев</a:t>
            </a:r>
            <a:r>
              <a:rPr sz="1323"/>
              <a:t> и </a:t>
            </a:r>
            <a:r>
              <a:rPr sz="1323" err="1"/>
              <a:t>совершение</a:t>
            </a:r>
            <a:r>
              <a:rPr sz="1323"/>
              <a:t> </a:t>
            </a:r>
            <a:r>
              <a:rPr sz="1323" err="1"/>
              <a:t>несанкционированных</a:t>
            </a:r>
            <a:r>
              <a:rPr sz="1323"/>
              <a:t> </a:t>
            </a:r>
            <a:r>
              <a:rPr sz="1323" err="1"/>
              <a:t>операций</a:t>
            </a:r>
            <a:r>
              <a:rPr sz="1323"/>
              <a:t> </a:t>
            </a:r>
            <a:r>
              <a:rPr sz="1323" err="1"/>
              <a:t>по</a:t>
            </a:r>
            <a:r>
              <a:rPr sz="1323"/>
              <a:t> </a:t>
            </a:r>
            <a:r>
              <a:rPr sz="1323" err="1"/>
              <a:t>счету</a:t>
            </a:r>
            <a:r>
              <a:rPr sz="1323"/>
              <a:t> </a:t>
            </a:r>
            <a:r>
              <a:rPr sz="1323" err="1"/>
              <a:t>клиента</a:t>
            </a:r>
            <a:r>
              <a:rPr sz="1323"/>
              <a:t>.</a:t>
            </a:r>
          </a:p>
        </p:txBody>
      </p:sp>
      <p:sp>
        <p:nvSpPr>
          <p:cNvPr id="511" name="Shape 511"/>
          <p:cNvSpPr>
            <a:spLocks noGrp="1"/>
          </p:cNvSpPr>
          <p:nvPr>
            <p:ph type="title"/>
          </p:nvPr>
        </p:nvSpPr>
        <p:spPr>
          <a:xfrm>
            <a:off x="534432" y="1252148"/>
            <a:ext cx="9619774" cy="875695"/>
          </a:xfrm>
          <a:prstGeom prst="rect">
            <a:avLst/>
          </a:prstGeom>
        </p:spPr>
        <p:txBody>
          <a:bodyPr/>
          <a:lstStyle>
            <a:lvl1pPr>
              <a:defRPr sz="29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Риски сотрудничества</a:t>
            </a:r>
          </a:p>
        </p:txBody>
      </p:sp>
      <p:sp>
        <p:nvSpPr>
          <p:cNvPr id="512" name="Shape 51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52</a:t>
            </a:fld>
            <a:endParaRPr/>
          </a:p>
        </p:txBody>
      </p:sp>
      <p:sp>
        <p:nvSpPr>
          <p:cNvPr id="513" name="Shape 513"/>
          <p:cNvSpPr/>
          <p:nvPr/>
        </p:nvSpPr>
        <p:spPr>
          <a:xfrm>
            <a:off x="1185717" y="3630709"/>
            <a:ext cx="7678451" cy="671142"/>
          </a:xfrm>
          <a:prstGeom prst="rect">
            <a:avLst/>
          </a:prstGeom>
          <a:ln w="12700">
            <a:solidFill>
              <a:srgbClr val="3DA8A9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323"/>
              <a:t>Если человек соглашается сотрудничать с кем-то из посредников, действующих на этом рынке, все риски он берет исключительно на себя.</a:t>
            </a:r>
          </a:p>
        </p:txBody>
      </p:sp>
      <p:sp>
        <p:nvSpPr>
          <p:cNvPr id="514" name="Shape 514"/>
          <p:cNvSpPr/>
          <p:nvPr/>
        </p:nvSpPr>
        <p:spPr>
          <a:xfrm>
            <a:off x="795836" y="4897804"/>
            <a:ext cx="8707082" cy="1587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>
            <a:lvl1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323" err="1"/>
              <a:t>Деятельность</a:t>
            </a:r>
            <a:r>
              <a:rPr sz="1323"/>
              <a:t> </a:t>
            </a:r>
            <a:r>
              <a:rPr sz="1323" err="1"/>
              <a:t>подобных</a:t>
            </a:r>
            <a:r>
              <a:rPr sz="1323"/>
              <a:t> </a:t>
            </a:r>
            <a:r>
              <a:rPr sz="1323" err="1"/>
              <a:t>Форекс-компаний</a:t>
            </a:r>
            <a:r>
              <a:rPr sz="1323"/>
              <a:t> </a:t>
            </a:r>
            <a:r>
              <a:rPr sz="1323" err="1"/>
              <a:t>начинает</a:t>
            </a:r>
            <a:r>
              <a:rPr sz="1323"/>
              <a:t> </a:t>
            </a:r>
            <a:r>
              <a:rPr sz="1323" err="1"/>
              <a:t>регулироваться</a:t>
            </a:r>
            <a:r>
              <a:rPr sz="1323"/>
              <a:t> </a:t>
            </a:r>
            <a:r>
              <a:rPr sz="1323" err="1"/>
              <a:t>Центральным</a:t>
            </a:r>
            <a:r>
              <a:rPr sz="1323"/>
              <a:t> </a:t>
            </a:r>
            <a:r>
              <a:rPr sz="1323" err="1"/>
              <a:t>банком</a:t>
            </a:r>
            <a:r>
              <a:rPr sz="1323"/>
              <a:t> </a:t>
            </a:r>
            <a:r>
              <a:rPr sz="1323" err="1"/>
              <a:t>России</a:t>
            </a:r>
            <a:r>
              <a:rPr sz="1323"/>
              <a:t>. </a:t>
            </a:r>
            <a:r>
              <a:rPr sz="1323" err="1"/>
              <a:t>Но</a:t>
            </a:r>
            <a:r>
              <a:rPr sz="1323"/>
              <a:t> </a:t>
            </a:r>
            <a:r>
              <a:rPr sz="1323" err="1"/>
              <a:t>какие</a:t>
            </a:r>
            <a:r>
              <a:rPr sz="1323"/>
              <a:t> </a:t>
            </a:r>
            <a:r>
              <a:rPr sz="1323" err="1"/>
              <a:t>бы</a:t>
            </a:r>
            <a:r>
              <a:rPr sz="1323"/>
              <a:t> </a:t>
            </a:r>
            <a:r>
              <a:rPr sz="1323" err="1"/>
              <a:t>меры</a:t>
            </a:r>
            <a:r>
              <a:rPr sz="1323"/>
              <a:t> </a:t>
            </a:r>
            <a:r>
              <a:rPr sz="1323" err="1"/>
              <a:t>ни</a:t>
            </a:r>
            <a:r>
              <a:rPr sz="1323"/>
              <a:t> </a:t>
            </a:r>
            <a:r>
              <a:rPr sz="1323" err="1"/>
              <a:t>принимало</a:t>
            </a:r>
            <a:r>
              <a:rPr sz="1323"/>
              <a:t> </a:t>
            </a:r>
            <a:r>
              <a:rPr sz="1323" err="1"/>
              <a:t>государство</a:t>
            </a:r>
            <a:r>
              <a:rPr sz="1323"/>
              <a:t>, </a:t>
            </a:r>
            <a:r>
              <a:rPr sz="1323" err="1"/>
              <a:t>оно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способно</a:t>
            </a:r>
            <a:r>
              <a:rPr sz="1323"/>
              <a:t> </a:t>
            </a:r>
            <a:r>
              <a:rPr sz="1323" err="1"/>
              <a:t>полностью</a:t>
            </a:r>
            <a:r>
              <a:rPr sz="1323"/>
              <a:t> </a:t>
            </a:r>
            <a:r>
              <a:rPr sz="1323" err="1"/>
              <a:t>защитить</a:t>
            </a:r>
            <a:r>
              <a:rPr sz="1323"/>
              <a:t> </a:t>
            </a:r>
            <a:r>
              <a:rPr sz="1323" err="1"/>
              <a:t>частных</a:t>
            </a:r>
            <a:r>
              <a:rPr sz="1323"/>
              <a:t> </a:t>
            </a:r>
            <a:r>
              <a:rPr sz="1323" err="1"/>
              <a:t>инвесторов</a:t>
            </a:r>
            <a:r>
              <a:rPr sz="1323"/>
              <a:t> </a:t>
            </a:r>
            <a:r>
              <a:rPr sz="1323" err="1"/>
              <a:t>от</a:t>
            </a:r>
            <a:r>
              <a:rPr sz="1323"/>
              <a:t> </a:t>
            </a:r>
            <a:r>
              <a:rPr sz="1323" err="1"/>
              <a:t>риска</a:t>
            </a:r>
            <a:r>
              <a:rPr sz="1323"/>
              <a:t> </a:t>
            </a:r>
            <a:r>
              <a:rPr sz="1323" err="1"/>
              <a:t>быть</a:t>
            </a:r>
            <a:r>
              <a:rPr sz="1323"/>
              <a:t> </a:t>
            </a:r>
            <a:r>
              <a:rPr sz="1323" err="1"/>
              <a:t>втянутыми</a:t>
            </a:r>
            <a:r>
              <a:rPr sz="1323"/>
              <a:t> в </a:t>
            </a:r>
            <a:r>
              <a:rPr sz="1323" err="1"/>
              <a:t>различного</a:t>
            </a:r>
            <a:r>
              <a:rPr sz="1323"/>
              <a:t> </a:t>
            </a:r>
            <a:r>
              <a:rPr sz="1323" err="1"/>
              <a:t>рода</a:t>
            </a:r>
            <a:r>
              <a:rPr sz="1323"/>
              <a:t> </a:t>
            </a:r>
            <a:r>
              <a:rPr sz="1323" err="1"/>
              <a:t>мошеннические</a:t>
            </a:r>
            <a:r>
              <a:rPr sz="1323"/>
              <a:t> </a:t>
            </a:r>
            <a:r>
              <a:rPr sz="1323" err="1"/>
              <a:t>схемы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финансовых</a:t>
            </a:r>
            <a:r>
              <a:rPr sz="1323"/>
              <a:t> </a:t>
            </a:r>
            <a:r>
              <a:rPr sz="1323" err="1"/>
              <a:t>рынках</a:t>
            </a:r>
            <a:r>
              <a:rPr sz="1323"/>
              <a:t>, </a:t>
            </a:r>
            <a:r>
              <a:rPr sz="1323" err="1"/>
              <a:t>если</a:t>
            </a:r>
            <a:r>
              <a:rPr sz="1323"/>
              <a:t> </a:t>
            </a:r>
            <a:r>
              <a:rPr sz="1323" err="1"/>
              <a:t>они</a:t>
            </a:r>
            <a:r>
              <a:rPr sz="1323"/>
              <a:t> </a:t>
            </a:r>
            <a:r>
              <a:rPr sz="1323" err="1"/>
              <a:t>сами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заинтересованы</a:t>
            </a:r>
            <a:r>
              <a:rPr sz="1323"/>
              <a:t> в </a:t>
            </a:r>
            <a:r>
              <a:rPr sz="1323" err="1"/>
              <a:t>этом</a:t>
            </a:r>
            <a:r>
              <a:rPr sz="1323"/>
              <a:t>. </a:t>
            </a:r>
            <a:r>
              <a:rPr sz="1323" err="1"/>
              <a:t>Прежде</a:t>
            </a:r>
            <a:r>
              <a:rPr sz="1323"/>
              <a:t> </a:t>
            </a:r>
            <a:r>
              <a:rPr sz="1323" err="1"/>
              <a:t>всего</a:t>
            </a:r>
            <a:r>
              <a:rPr sz="1323"/>
              <a:t> </a:t>
            </a:r>
            <a:r>
              <a:rPr sz="1323" err="1"/>
              <a:t>граждане</a:t>
            </a:r>
            <a:r>
              <a:rPr sz="1323"/>
              <a:t> </a:t>
            </a:r>
            <a:r>
              <a:rPr sz="1323" err="1"/>
              <a:t>должны</a:t>
            </a:r>
            <a:r>
              <a:rPr sz="1323"/>
              <a:t> </a:t>
            </a:r>
            <a:r>
              <a:rPr sz="1323" err="1"/>
              <a:t>обладать</a:t>
            </a:r>
            <a:r>
              <a:rPr sz="1323"/>
              <a:t> </a:t>
            </a:r>
            <a:r>
              <a:rPr sz="1323" err="1"/>
              <a:t>хотя</a:t>
            </a:r>
            <a:r>
              <a:rPr sz="1323"/>
              <a:t> </a:t>
            </a:r>
            <a:r>
              <a:rPr sz="1323" err="1"/>
              <a:t>бы</a:t>
            </a:r>
            <a:r>
              <a:rPr sz="1323"/>
              <a:t> </a:t>
            </a:r>
            <a:r>
              <a:rPr sz="1323" err="1"/>
              <a:t>минимумом</a:t>
            </a:r>
            <a:r>
              <a:rPr sz="1323"/>
              <a:t> </a:t>
            </a:r>
            <a:r>
              <a:rPr sz="1323" err="1"/>
              <a:t>финансовых</a:t>
            </a:r>
            <a:r>
              <a:rPr sz="1323"/>
              <a:t> </a:t>
            </a:r>
            <a:r>
              <a:rPr sz="1323" err="1"/>
              <a:t>знаний</a:t>
            </a:r>
            <a:r>
              <a:rPr sz="1323"/>
              <a:t> и </a:t>
            </a:r>
            <a:r>
              <a:rPr sz="1323" err="1"/>
              <a:t>проявлять</a:t>
            </a:r>
            <a:r>
              <a:rPr sz="1323"/>
              <a:t> </a:t>
            </a:r>
            <a:r>
              <a:rPr sz="1323" err="1"/>
              <a:t>должную</a:t>
            </a:r>
            <a:r>
              <a:rPr sz="1323"/>
              <a:t> </a:t>
            </a:r>
            <a:r>
              <a:rPr sz="1323" err="1"/>
              <a:t>осмотрительность</a:t>
            </a:r>
            <a:r>
              <a:rPr sz="1323"/>
              <a:t> </a:t>
            </a:r>
            <a:r>
              <a:rPr sz="1323" err="1"/>
              <a:t>при</a:t>
            </a:r>
            <a:r>
              <a:rPr sz="1323"/>
              <a:t> </a:t>
            </a:r>
            <a:r>
              <a:rPr sz="1323" err="1"/>
              <a:t>выборе</a:t>
            </a:r>
            <a:r>
              <a:rPr sz="1323"/>
              <a:t> </a:t>
            </a:r>
            <a:r>
              <a:rPr sz="1323" err="1"/>
              <a:t>инструментов</a:t>
            </a:r>
            <a:r>
              <a:rPr sz="1323"/>
              <a:t> </a:t>
            </a:r>
            <a:r>
              <a:rPr sz="1323" err="1"/>
              <a:t>для</a:t>
            </a:r>
            <a:r>
              <a:rPr sz="1323"/>
              <a:t> </a:t>
            </a:r>
            <a:r>
              <a:rPr sz="1323" err="1"/>
              <a:t>вложения</a:t>
            </a:r>
            <a:r>
              <a:rPr sz="1323"/>
              <a:t> </a:t>
            </a:r>
            <a:r>
              <a:rPr sz="1323" err="1"/>
              <a:t>своих</a:t>
            </a:r>
            <a:r>
              <a:rPr sz="1323"/>
              <a:t> </a:t>
            </a:r>
            <a:r>
              <a:rPr sz="1323" err="1"/>
              <a:t>сбережений</a:t>
            </a:r>
            <a:r>
              <a:rPr sz="1323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val="39507490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image27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rot="420000">
            <a:off x="749537" y="2682912"/>
            <a:ext cx="1842341" cy="3642793"/>
          </a:xfrm>
          <a:prstGeom prst="rect">
            <a:avLst/>
          </a:prstGeom>
          <a:ln w="12700">
            <a:miter lim="400000"/>
          </a:ln>
        </p:spPr>
      </p:pic>
      <p:sp>
        <p:nvSpPr>
          <p:cNvPr id="522" name="Shape 522"/>
          <p:cNvSpPr>
            <a:spLocks noGrp="1"/>
          </p:cNvSpPr>
          <p:nvPr>
            <p:ph type="title"/>
          </p:nvPr>
        </p:nvSpPr>
        <p:spPr>
          <a:xfrm>
            <a:off x="534432" y="1408742"/>
            <a:ext cx="9619774" cy="875695"/>
          </a:xfrm>
          <a:prstGeom prst="rect">
            <a:avLst/>
          </a:prstGeom>
        </p:spPr>
        <p:txBody>
          <a:bodyPr/>
          <a:lstStyle>
            <a:lvl1pPr>
              <a:defRPr sz="29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Резюме</a:t>
            </a:r>
          </a:p>
        </p:txBody>
      </p:sp>
      <p:sp>
        <p:nvSpPr>
          <p:cNvPr id="523" name="Shape 52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53</a:t>
            </a:fld>
            <a:endParaRPr/>
          </a:p>
        </p:txBody>
      </p:sp>
      <p:sp>
        <p:nvSpPr>
          <p:cNvPr id="524" name="Shape 524"/>
          <p:cNvSpPr/>
          <p:nvPr/>
        </p:nvSpPr>
        <p:spPr>
          <a:xfrm>
            <a:off x="2625337" y="2030906"/>
            <a:ext cx="7370415" cy="4946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/>
          <a:p>
            <a:pPr marL="315125" indent="-315125" algn="just">
              <a:lnSpc>
                <a:spcPct val="150000"/>
              </a:lnSpc>
              <a:defRPr sz="1200" b="1">
                <a:solidFill>
                  <a:srgbClr val="0EBACE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1323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Проявляйте</a:t>
            </a:r>
            <a:r>
              <a:rPr sz="1323"/>
              <a:t> </a:t>
            </a:r>
            <a:r>
              <a:rPr sz="1323" err="1"/>
              <a:t>бдительность</a:t>
            </a:r>
            <a:r>
              <a:rPr sz="1323"/>
              <a:t> и </a:t>
            </a:r>
            <a:r>
              <a:rPr sz="1323" err="1"/>
              <a:t>внимательность</a:t>
            </a:r>
            <a:r>
              <a:rPr sz="1323"/>
              <a:t> к </a:t>
            </a:r>
            <a:r>
              <a:rPr sz="1323" err="1"/>
              <a:t>своим</a:t>
            </a:r>
            <a:r>
              <a:rPr sz="1323"/>
              <a:t> </a:t>
            </a:r>
            <a:r>
              <a:rPr sz="1323" err="1"/>
              <a:t>ежедневным</a:t>
            </a:r>
            <a:r>
              <a:rPr sz="1323"/>
              <a:t> </a:t>
            </a:r>
            <a:r>
              <a:rPr sz="1323" err="1"/>
              <a:t>финансовым</a:t>
            </a:r>
            <a:r>
              <a:rPr sz="1323"/>
              <a:t> </a:t>
            </a:r>
            <a:r>
              <a:rPr sz="1323" err="1"/>
              <a:t>операциям</a:t>
            </a:r>
            <a:r>
              <a:rPr sz="1323"/>
              <a:t>.</a:t>
            </a:r>
            <a:endParaRPr sz="1323">
              <a:solidFill>
                <a:srgbClr val="2F77BF"/>
              </a:solidFill>
            </a:endParaRP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Никогда</a:t>
            </a:r>
            <a:r>
              <a:rPr sz="1323"/>
              <a:t> </a:t>
            </a:r>
            <a:r>
              <a:rPr sz="1323" err="1"/>
              <a:t>никому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сообщайте</a:t>
            </a:r>
            <a:r>
              <a:rPr sz="1323"/>
              <a:t> </a:t>
            </a:r>
            <a:r>
              <a:rPr sz="1323" err="1"/>
              <a:t>ваши</a:t>
            </a:r>
            <a:r>
              <a:rPr sz="1323"/>
              <a:t> </a:t>
            </a:r>
            <a:r>
              <a:rPr sz="1323" err="1"/>
              <a:t>пароли</a:t>
            </a:r>
            <a:r>
              <a:rPr sz="1323"/>
              <a:t>, ПИН-</a:t>
            </a:r>
            <a:r>
              <a:rPr sz="1323" err="1"/>
              <a:t>код</a:t>
            </a:r>
            <a:r>
              <a:rPr sz="1323"/>
              <a:t>, CVV.</a:t>
            </a:r>
            <a:endParaRPr sz="1323">
              <a:solidFill>
                <a:srgbClr val="2F77BF"/>
              </a:solidFill>
            </a:endParaRP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Используйте</a:t>
            </a:r>
            <a:r>
              <a:rPr sz="1323"/>
              <a:t> </a:t>
            </a:r>
            <a:r>
              <a:rPr sz="1323" err="1"/>
              <a:t>антивирусное</a:t>
            </a:r>
            <a:r>
              <a:rPr sz="1323"/>
              <a:t> </a:t>
            </a:r>
            <a:r>
              <a:rPr sz="1323" err="1"/>
              <a:t>программное</a:t>
            </a:r>
            <a:r>
              <a:rPr sz="1323"/>
              <a:t> </a:t>
            </a:r>
            <a:r>
              <a:rPr sz="1323" err="1"/>
              <a:t>обеспечение</a:t>
            </a:r>
            <a:r>
              <a:rPr sz="1323"/>
              <a:t>.</a:t>
            </a:r>
            <a:endParaRPr sz="1323">
              <a:solidFill>
                <a:srgbClr val="2F77BF"/>
              </a:solidFill>
            </a:endParaRP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При</a:t>
            </a:r>
            <a:r>
              <a:rPr sz="1323"/>
              <a:t> </a:t>
            </a:r>
            <a:r>
              <a:rPr sz="1323" err="1"/>
              <a:t>совершении</a:t>
            </a:r>
            <a:r>
              <a:rPr sz="1323"/>
              <a:t> </a:t>
            </a:r>
            <a:r>
              <a:rPr sz="1323" err="1"/>
              <a:t>платежей</a:t>
            </a:r>
            <a:r>
              <a:rPr sz="1323"/>
              <a:t> в </a:t>
            </a:r>
            <a:r>
              <a:rPr sz="1323" err="1"/>
              <a:t>интернете</a:t>
            </a:r>
            <a:r>
              <a:rPr sz="1323"/>
              <a:t> </a:t>
            </a:r>
            <a:r>
              <a:rPr sz="1323" err="1"/>
              <a:t>обязательно</a:t>
            </a:r>
            <a:r>
              <a:rPr sz="1323"/>
              <a:t> </a:t>
            </a:r>
            <a:r>
              <a:rPr sz="1323" err="1"/>
              <a:t>проверяйте</a:t>
            </a:r>
            <a:r>
              <a:rPr sz="1323"/>
              <a:t>, </a:t>
            </a:r>
            <a:r>
              <a:rPr sz="1323" err="1"/>
              <a:t>какой</a:t>
            </a:r>
            <a:r>
              <a:rPr sz="1323"/>
              <a:t> URL </a:t>
            </a:r>
            <a:r>
              <a:rPr sz="1323" err="1"/>
              <a:t>стоит</a:t>
            </a:r>
            <a:r>
              <a:rPr sz="1323"/>
              <a:t> в </a:t>
            </a:r>
            <a:r>
              <a:rPr sz="1323" err="1"/>
              <a:t>адресной</a:t>
            </a:r>
            <a:r>
              <a:rPr sz="1323"/>
              <a:t> </a:t>
            </a:r>
            <a:r>
              <a:rPr sz="1323" err="1"/>
              <a:t>строке</a:t>
            </a:r>
            <a:endParaRPr sz="1323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передавайте</a:t>
            </a:r>
            <a:r>
              <a:rPr sz="1323"/>
              <a:t> </a:t>
            </a:r>
            <a:r>
              <a:rPr sz="1323" err="1"/>
              <a:t>банковскую</a:t>
            </a:r>
            <a:r>
              <a:rPr sz="1323"/>
              <a:t> </a:t>
            </a:r>
            <a:r>
              <a:rPr sz="1323" err="1"/>
              <a:t>карту</a:t>
            </a:r>
            <a:r>
              <a:rPr sz="1323"/>
              <a:t> </a:t>
            </a:r>
            <a:r>
              <a:rPr sz="1323" err="1"/>
              <a:t>третьим</a:t>
            </a:r>
            <a:r>
              <a:rPr sz="1323"/>
              <a:t> </a:t>
            </a:r>
            <a:r>
              <a:rPr sz="1323" err="1"/>
              <a:t>лицам</a:t>
            </a:r>
            <a:r>
              <a:rPr sz="1323"/>
              <a:t>.</a:t>
            </a:r>
            <a:endParaRPr sz="1323">
              <a:solidFill>
                <a:srgbClr val="2F77BF"/>
              </a:solidFill>
            </a:endParaRP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Обязательно</a:t>
            </a:r>
            <a:r>
              <a:rPr sz="1323"/>
              <a:t> </a:t>
            </a:r>
            <a:r>
              <a:rPr sz="1323" err="1"/>
              <a:t>установите</a:t>
            </a:r>
            <a:r>
              <a:rPr sz="1323"/>
              <a:t> </a:t>
            </a:r>
            <a:r>
              <a:rPr sz="1323" err="1"/>
              <a:t>пароль</a:t>
            </a:r>
            <a:r>
              <a:rPr sz="1323"/>
              <a:t> </a:t>
            </a:r>
            <a:r>
              <a:rPr sz="1323" err="1"/>
              <a:t>для</a:t>
            </a:r>
            <a:r>
              <a:rPr sz="1323"/>
              <a:t> </a:t>
            </a:r>
            <a:r>
              <a:rPr sz="1323" err="1"/>
              <a:t>разблокировки</a:t>
            </a:r>
            <a:r>
              <a:rPr sz="1323"/>
              <a:t> </a:t>
            </a:r>
            <a:r>
              <a:rPr sz="1323" err="1"/>
              <a:t>телефона</a:t>
            </a:r>
            <a:r>
              <a:rPr sz="1323"/>
              <a:t>, </a:t>
            </a:r>
            <a:r>
              <a:rPr sz="1323" err="1"/>
              <a:t>особенно</a:t>
            </a:r>
            <a:r>
              <a:rPr sz="1323"/>
              <a:t> </a:t>
            </a:r>
            <a:r>
              <a:rPr sz="1323" err="1"/>
              <a:t>если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нем</a:t>
            </a:r>
            <a:r>
              <a:rPr sz="1323"/>
              <a:t> </a:t>
            </a:r>
            <a:r>
              <a:rPr sz="1323" err="1"/>
              <a:t>установлено</a:t>
            </a:r>
            <a:r>
              <a:rPr sz="1323"/>
              <a:t> </a:t>
            </a:r>
            <a:r>
              <a:rPr sz="1323" err="1"/>
              <a:t>банковское</a:t>
            </a:r>
            <a:r>
              <a:rPr sz="1323"/>
              <a:t> </a:t>
            </a:r>
            <a:r>
              <a:rPr sz="1323" err="1"/>
              <a:t>мобильное</a:t>
            </a:r>
            <a:r>
              <a:rPr sz="1323"/>
              <a:t> </a:t>
            </a:r>
            <a:r>
              <a:rPr sz="1323" err="1"/>
              <a:t>приложение</a:t>
            </a:r>
            <a:r>
              <a:rPr sz="1323"/>
              <a:t>.</a:t>
            </a:r>
            <a:endParaRPr sz="1323">
              <a:solidFill>
                <a:srgbClr val="2F77BF"/>
              </a:solidFill>
            </a:endParaRP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Гарантирование</a:t>
            </a:r>
            <a:r>
              <a:rPr sz="1323"/>
              <a:t> </a:t>
            </a:r>
            <a:r>
              <a:rPr sz="1323" err="1"/>
              <a:t>доходности</a:t>
            </a:r>
            <a:r>
              <a:rPr sz="1323"/>
              <a:t> </a:t>
            </a:r>
            <a:r>
              <a:rPr sz="1323" err="1"/>
              <a:t>по</a:t>
            </a:r>
            <a:r>
              <a:rPr sz="1323"/>
              <a:t> </a:t>
            </a:r>
            <a:r>
              <a:rPr sz="1323" err="1"/>
              <a:t>инвестициям</a:t>
            </a:r>
            <a:r>
              <a:rPr sz="1323"/>
              <a:t>, в </a:t>
            </a:r>
            <a:r>
              <a:rPr sz="1323" err="1"/>
              <a:t>несколько</a:t>
            </a:r>
            <a:r>
              <a:rPr sz="1323"/>
              <a:t> </a:t>
            </a:r>
            <a:r>
              <a:rPr sz="1323" err="1"/>
              <a:t>раз</a:t>
            </a:r>
            <a:r>
              <a:rPr sz="1323"/>
              <a:t> </a:t>
            </a:r>
            <a:r>
              <a:rPr sz="1323" err="1"/>
              <a:t>превышающей</a:t>
            </a:r>
            <a:r>
              <a:rPr sz="1323"/>
              <a:t> </a:t>
            </a:r>
            <a:r>
              <a:rPr sz="1323" err="1"/>
              <a:t>рыночный</a:t>
            </a:r>
            <a:r>
              <a:rPr sz="1323"/>
              <a:t> </a:t>
            </a:r>
            <a:r>
              <a:rPr sz="1323" err="1"/>
              <a:t>уровень</a:t>
            </a:r>
            <a:r>
              <a:rPr sz="1323"/>
              <a:t>, </a:t>
            </a:r>
            <a:r>
              <a:rPr sz="1323" err="1"/>
              <a:t>является</a:t>
            </a:r>
            <a:r>
              <a:rPr sz="1323"/>
              <a:t> </a:t>
            </a:r>
            <a:r>
              <a:rPr sz="1323" err="1"/>
              <a:t>признаком</a:t>
            </a:r>
            <a:r>
              <a:rPr sz="1323"/>
              <a:t> </a:t>
            </a:r>
            <a:r>
              <a:rPr sz="1323" err="1"/>
              <a:t>финансовой</a:t>
            </a:r>
            <a:r>
              <a:rPr sz="1323"/>
              <a:t> </a:t>
            </a:r>
            <a:r>
              <a:rPr sz="1323" err="1"/>
              <a:t>пирамиды</a:t>
            </a:r>
            <a:r>
              <a:rPr sz="1323"/>
              <a:t>.</a:t>
            </a:r>
            <a:endParaRPr sz="1323">
              <a:solidFill>
                <a:srgbClr val="2F77BF"/>
              </a:solidFill>
            </a:endParaRP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При</a:t>
            </a:r>
            <a:r>
              <a:rPr sz="1323"/>
              <a:t> </a:t>
            </a:r>
            <a:r>
              <a:rPr sz="1323" err="1"/>
              <a:t>получении</a:t>
            </a:r>
            <a:r>
              <a:rPr sz="1323"/>
              <a:t> </a:t>
            </a:r>
            <a:r>
              <a:rPr sz="1323" err="1"/>
              <a:t>сомнительных</a:t>
            </a:r>
            <a:r>
              <a:rPr sz="1323"/>
              <a:t> СМС </a:t>
            </a:r>
            <a:r>
              <a:rPr sz="1323" err="1"/>
              <a:t>от</a:t>
            </a:r>
            <a:r>
              <a:rPr sz="1323"/>
              <a:t> </a:t>
            </a:r>
            <a:r>
              <a:rPr sz="1323" err="1"/>
              <a:t>банков</a:t>
            </a:r>
            <a:r>
              <a:rPr sz="1323"/>
              <a:t> </a:t>
            </a:r>
            <a:r>
              <a:rPr sz="1323" err="1"/>
              <a:t>или</a:t>
            </a:r>
            <a:r>
              <a:rPr sz="1323"/>
              <a:t> </a:t>
            </a:r>
            <a:r>
              <a:rPr sz="1323" err="1"/>
              <a:t>лиц</a:t>
            </a:r>
            <a:r>
              <a:rPr sz="1323"/>
              <a:t>, </a:t>
            </a:r>
            <a:r>
              <a:rPr sz="1323" err="1"/>
              <a:t>представившихся</a:t>
            </a:r>
            <a:r>
              <a:rPr sz="1323"/>
              <a:t> </a:t>
            </a:r>
            <a:r>
              <a:rPr sz="1323" err="1"/>
              <a:t>родственниками</a:t>
            </a:r>
            <a:r>
              <a:rPr sz="1323"/>
              <a:t>, </a:t>
            </a:r>
            <a:r>
              <a:rPr sz="1323" err="1"/>
              <a:t>позвоните</a:t>
            </a:r>
            <a:r>
              <a:rPr sz="1323"/>
              <a:t> в </a:t>
            </a:r>
            <a:r>
              <a:rPr sz="1323" err="1"/>
              <a:t>банк</a:t>
            </a:r>
            <a:r>
              <a:rPr sz="1323"/>
              <a:t> </a:t>
            </a:r>
            <a:r>
              <a:rPr sz="1323" err="1"/>
              <a:t>или</a:t>
            </a:r>
            <a:r>
              <a:rPr sz="1323"/>
              <a:t> </a:t>
            </a:r>
            <a:r>
              <a:rPr sz="1323" err="1"/>
              <a:t>родственникам</a:t>
            </a:r>
            <a:r>
              <a:rPr sz="1323"/>
              <a:t>, </a:t>
            </a:r>
            <a:r>
              <a:rPr sz="1323" err="1"/>
              <a:t>уточните</a:t>
            </a:r>
            <a:r>
              <a:rPr sz="1323"/>
              <a:t> </a:t>
            </a:r>
            <a:r>
              <a:rPr sz="1323" err="1"/>
              <a:t>информацию</a:t>
            </a:r>
            <a:r>
              <a:rPr sz="1323"/>
              <a:t>.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отвечайте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сомнительные</a:t>
            </a:r>
            <a:r>
              <a:rPr sz="1323"/>
              <a:t> СМС.</a:t>
            </a:r>
            <a:endParaRPr sz="1323">
              <a:solidFill>
                <a:srgbClr val="2F77BF"/>
              </a:solidFill>
            </a:endParaRP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Lucida Grande"/>
              <a:buChar char="●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Если</a:t>
            </a:r>
            <a:r>
              <a:rPr sz="1323"/>
              <a:t> </a:t>
            </a:r>
            <a:r>
              <a:rPr sz="1323" err="1"/>
              <a:t>Вы</a:t>
            </a:r>
            <a:r>
              <a:rPr sz="1323"/>
              <a:t> </a:t>
            </a:r>
            <a:r>
              <a:rPr sz="1323" err="1"/>
              <a:t>стали</a:t>
            </a:r>
            <a:r>
              <a:rPr sz="1323"/>
              <a:t> </a:t>
            </a:r>
            <a:r>
              <a:rPr sz="1323" err="1"/>
              <a:t>жертвой</a:t>
            </a:r>
            <a:r>
              <a:rPr sz="1323"/>
              <a:t> </a:t>
            </a:r>
            <a:r>
              <a:rPr sz="1323" err="1"/>
              <a:t>финансовых</a:t>
            </a:r>
            <a:r>
              <a:rPr sz="1323"/>
              <a:t> </a:t>
            </a:r>
            <a:r>
              <a:rPr sz="1323" err="1"/>
              <a:t>мошенников</a:t>
            </a:r>
            <a:r>
              <a:rPr sz="1323"/>
              <a:t>, </a:t>
            </a:r>
            <a:r>
              <a:rPr sz="1323" err="1"/>
              <a:t>сообщите</a:t>
            </a:r>
            <a:r>
              <a:rPr sz="1323"/>
              <a:t> в </a:t>
            </a:r>
            <a:r>
              <a:rPr sz="1323" err="1"/>
              <a:t>полицию</a:t>
            </a:r>
            <a:r>
              <a:rPr sz="1323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1007734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val="28596076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ÐÐµÐ´Ð¸ÑÐ¸Ð½ÑÐºÐ¸Ðµ ÑÑÐ»ÑÐ³Ð¸ Ð² ÐºÑÐµÐ´Ð¸Ñ: ÐÐ°Ðº ÑÐ°ÑÑÐ¾ÑÐ³Ð½ÑÑÑ Ð´Ð¾Ð³Ð¾Ð²Ð¾Ñ Ð¼ÐµÐ´Ð¸ÑÐ¸Ð½ÑÐºÐ¸Ð¼ ÑÐµÐ½ÑÑÐ¾Ð¼">
            <a:extLst>
              <a:ext uri="{FF2B5EF4-FFF2-40B4-BE49-F238E27FC236}">
                <a16:creationId xmlns:a16="http://schemas.microsoft.com/office/drawing/2014/main" id="{021201CE-73C7-492E-A7FE-4BD66B08B20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195" y="1165367"/>
            <a:ext cx="2606347" cy="1407953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Shape 490"/>
          <p:cNvSpPr>
            <a:spLocks noGrp="1"/>
          </p:cNvSpPr>
          <p:nvPr>
            <p:ph type="title"/>
          </p:nvPr>
        </p:nvSpPr>
        <p:spPr>
          <a:xfrm>
            <a:off x="534432" y="1431495"/>
            <a:ext cx="9619774" cy="87569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9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sz="2647" b="0">
                <a:solidFill>
                  <a:srgbClr val="4CAF90"/>
                </a:solidFill>
              </a:rPr>
              <a:t>Медицинские услуги в кредит</a:t>
            </a:r>
            <a:br>
              <a:rPr lang="ru-RU" sz="2647"/>
            </a:br>
            <a:endParaRPr sz="2647"/>
          </a:p>
        </p:txBody>
      </p:sp>
      <p:sp>
        <p:nvSpPr>
          <p:cNvPr id="491" name="Shape 491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54</a:t>
            </a:fld>
            <a:endParaRPr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757A500-BAC0-4049-ACE6-A9DCD0B5BACE}"/>
              </a:ext>
            </a:extLst>
          </p:cNvPr>
          <p:cNvSpPr/>
          <p:nvPr/>
        </p:nvSpPr>
        <p:spPr>
          <a:xfrm>
            <a:off x="762000" y="2499930"/>
            <a:ext cx="9321128" cy="3556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206">
                <a:solidFill>
                  <a:srgbClr val="363636"/>
                </a:solidFill>
                <a:latin typeface="helveticaneuecyr"/>
                <a:ea typeface="Times New Roman" panose="02020603050405020304" pitchFamily="18" charset="0"/>
              </a:rPr>
              <a:t>	</a:t>
            </a:r>
            <a:r>
              <a:rPr lang="ru-RU" sz="16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rPr>
              <a:t>Телефонный звонок или врученный на улице подарочный сертификат с предложением воспользоваться акцией с бесплатными ознакомительными процедурами или диагностикой в медицинских центрах — не каждый человек способен понять, что речь идет о ловушке. </a:t>
            </a:r>
          </a:p>
          <a:p>
            <a:pPr algn="just">
              <a:lnSpc>
                <a:spcPct val="150000"/>
              </a:lnSpc>
            </a:pPr>
            <a:r>
              <a:rPr lang="ru-RU" sz="16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rPr>
              <a:t>	Нередко пациент приходит в центр, где попадает в руки нечистоплотных дельцов. Итогом таких мероприятий, как правило, становятся кредитные договоры на медицинские услуги, зачастую не только бесполезные, но и противопоказанные. </a:t>
            </a:r>
          </a:p>
          <a:p>
            <a:pPr algn="just">
              <a:lnSpc>
                <a:spcPct val="150000"/>
              </a:lnSpc>
            </a:pPr>
            <a:r>
              <a:rPr lang="ru-RU" sz="16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rPr>
              <a:t>	Спустя время, когда человек понимает, что ему навязали кредит в медицинском центре — на кругленькую сумму и с внушительными процентами, возникает естественное желание — отказаться от дорогостоящих услуг. Как быть?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val="21056265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>
            <a:spLocks noGrp="1"/>
          </p:cNvSpPr>
          <p:nvPr>
            <p:ph type="title"/>
          </p:nvPr>
        </p:nvSpPr>
        <p:spPr>
          <a:xfrm>
            <a:off x="534432" y="1191970"/>
            <a:ext cx="9619774" cy="87569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9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sz="2647" b="0">
                <a:solidFill>
                  <a:srgbClr val="4CAF90"/>
                </a:solidFill>
              </a:rPr>
              <a:t>Медицинские услуги в кредит.</a:t>
            </a:r>
            <a:br>
              <a:rPr lang="ru-RU" sz="2647" b="0">
                <a:solidFill>
                  <a:srgbClr val="4CAF90"/>
                </a:solidFill>
              </a:rPr>
            </a:br>
            <a:r>
              <a:rPr lang="ru-RU" sz="2647" b="0">
                <a:solidFill>
                  <a:srgbClr val="4CAF90"/>
                </a:solidFill>
              </a:rPr>
              <a:t>Как расторгнуть договор с медицинским центром</a:t>
            </a:r>
          </a:p>
        </p:txBody>
      </p:sp>
      <p:sp>
        <p:nvSpPr>
          <p:cNvPr id="491" name="Shape 491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55</a:t>
            </a:fld>
            <a:endParaRPr/>
          </a:p>
        </p:txBody>
      </p:sp>
      <p:pic>
        <p:nvPicPr>
          <p:cNvPr id="11" name="Рисунок 10" descr="ÐÐµÐ´Ð¸ÑÐ¸Ð½ÑÐºÐ¸Ðµ ÑÑÐ»ÑÐ³Ð¸ Ð² ÐºÑÐµÐ´Ð¸Ñ: ÐÐ°Ðº ÑÐ°ÑÑÐ¾ÑÐ³Ð½ÑÑÑ Ð´Ð¾Ð³Ð¾Ð²Ð¾Ñ Ð¼ÐµÐ´Ð¸ÑÐ¸Ð½ÑÐºÐ¸Ð¼ ÑÐµÐ½ÑÑÐ¾Ð¼">
            <a:extLst>
              <a:ext uri="{FF2B5EF4-FFF2-40B4-BE49-F238E27FC236}">
                <a16:creationId xmlns:a16="http://schemas.microsoft.com/office/drawing/2014/main" id="{021201CE-73C7-492E-A7FE-4BD66B08B20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257" y="5568531"/>
            <a:ext cx="1936113" cy="12606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F4F40173-1DE6-4955-A14D-CD01F21D89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2589789"/>
              </p:ext>
            </p:extLst>
          </p:nvPr>
        </p:nvGraphicFramePr>
        <p:xfrm>
          <a:off x="494715" y="2221255"/>
          <a:ext cx="9659491" cy="476893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47064">
                  <a:extLst>
                    <a:ext uri="{9D8B030D-6E8A-4147-A177-3AD203B41FA5}">
                      <a16:colId xmlns:a16="http://schemas.microsoft.com/office/drawing/2014/main" val="398863928"/>
                    </a:ext>
                  </a:extLst>
                </a:gridCol>
                <a:gridCol w="4212427">
                  <a:extLst>
                    <a:ext uri="{9D8B030D-6E8A-4147-A177-3AD203B41FA5}">
                      <a16:colId xmlns:a16="http://schemas.microsoft.com/office/drawing/2014/main" val="2399284149"/>
                    </a:ext>
                  </a:extLst>
                </a:gridCol>
              </a:tblGrid>
              <a:tr h="70313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 соответствии с законодательством Российской Федерации, можно в одностороннем порядке отказаться от услуг или выполнения работ, подав уведомление в клинику с требованием вернуть полученную сумму за услуги в банк.</a:t>
                      </a:r>
                    </a:p>
                  </a:txBody>
                  <a:tcPr marL="63738" marR="637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Если деньги уже были выплачены Мед. Организация, обязаны вернуть уже полученные деньги, удержав из возвращаемой суммы расходы за пройденные процедуры.</a:t>
                      </a:r>
                    </a:p>
                  </a:txBody>
                  <a:tcPr marL="63738" marR="63738" marT="0" marB="0"/>
                </a:tc>
                <a:extLst>
                  <a:ext uri="{0D108BD9-81ED-4DB2-BD59-A6C34878D82A}">
                    <a16:rowId xmlns:a16="http://schemas.microsoft.com/office/drawing/2014/main" val="818716431"/>
                  </a:ext>
                </a:extLst>
              </a:tr>
              <a:tr h="67225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Пациент вправе ознакомиться с прейскурантом на конкретные услуги, потребовав подтверждающие документы.</a:t>
                      </a:r>
                    </a:p>
                  </a:txBody>
                  <a:tcPr marL="63738" marR="6373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Стоит учесть, что срок возврата денежных средств законодательно не регламентирован, поэтому пациент может, исходя из положения ст. 314 ГК, потребовать возврата денег в 7-дневный срок с момента получения центром уведомления.</a:t>
                      </a:r>
                    </a:p>
                  </a:txBody>
                  <a:tcPr marL="63738" marR="63738" marT="0" marB="0"/>
                </a:tc>
                <a:extLst>
                  <a:ext uri="{0D108BD9-81ED-4DB2-BD59-A6C34878D82A}">
                    <a16:rowId xmlns:a16="http://schemas.microsoft.com/office/drawing/2014/main" val="4181573158"/>
                  </a:ext>
                </a:extLst>
              </a:tr>
              <a:tr h="10298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Также следует незамедлительно обратиться в банк с заявлением о расторжении договора медицинских услуг, кредит в котором был оформлен. Необходимо указать дату и номер договора, сопроводив просьбой не перечислять на счет центра сумму, указанную в договоре, если деньги еще не были перечислены. Отказ от получения кредита лучше оформить не позднее даты одобрения договора банком. Если кредит уже одобрен, погашать его придется.</a:t>
                      </a:r>
                    </a:p>
                  </a:txBody>
                  <a:tcPr marL="63738" marR="6373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63738" marR="63738" marT="0" marB="0"/>
                </a:tc>
                <a:extLst>
                  <a:ext uri="{0D108BD9-81ED-4DB2-BD59-A6C34878D82A}">
                    <a16:rowId xmlns:a16="http://schemas.microsoft.com/office/drawing/2014/main" val="160481814"/>
                  </a:ext>
                </a:extLst>
              </a:tr>
              <a:tr h="6722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Если же за навязанный кредит в медицинском центре денежные средства банком уже перечислены, следует, прежде всего, направить в медучреждение заявление о расторжении договора на оказание </a:t>
                      </a:r>
                      <a:r>
                        <a:rPr lang="ru-RU" sz="110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медуслуг</a:t>
                      </a:r>
                      <a:r>
                        <a:rPr lang="ru-RU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с требованием о возвращении всех денежных средств.</a:t>
                      </a:r>
                    </a:p>
                  </a:txBody>
                  <a:tcPr marL="63738" marR="6373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Помните, если своевременно деньги не будут возвращены медицинским центром, вернуть кредит пациенту все равно придется. Причем условия выплаты лучше не нарушать, иначе штрафы придется платить за свой счет.</a:t>
                      </a:r>
                    </a:p>
                  </a:txBody>
                  <a:tcPr marL="63738" marR="63738" marT="0" marB="0"/>
                </a:tc>
                <a:extLst>
                  <a:ext uri="{0D108BD9-81ED-4DB2-BD59-A6C34878D82A}">
                    <a16:rowId xmlns:a16="http://schemas.microsoft.com/office/drawing/2014/main" val="4206552559"/>
                  </a:ext>
                </a:extLst>
              </a:tr>
              <a:tr h="8403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Также можно подать заявление в Центробанк, описав обстоятельства заключения кредитного договора и акцентировав внимание на одобрение кредита без оценки платежеспособности пациента, без предоставления ему доверенности на правомочие заключения сделки и др. — оформление кредита в подобных условиях является нарушением.</a:t>
                      </a:r>
                    </a:p>
                  </a:txBody>
                  <a:tcPr marL="63738" marR="63738" marT="0" marB="0"/>
                </a:tc>
                <a:tc row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63738" marR="63738" marT="0" marB="0"/>
                </a:tc>
                <a:extLst>
                  <a:ext uri="{0D108BD9-81ED-4DB2-BD59-A6C34878D82A}">
                    <a16:rowId xmlns:a16="http://schemas.microsoft.com/office/drawing/2014/main" val="82804970"/>
                  </a:ext>
                </a:extLst>
              </a:tr>
              <a:tr h="5149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Если же реакции от медицинского центра не последовало, можно подавать жалобу в Роспотребнадзор на деятельность Мед. Организации и банк, оформивший данный кредит, описав все обстоятельства его выдачи.</a:t>
                      </a:r>
                    </a:p>
                  </a:txBody>
                  <a:tcPr marL="63738" marR="63738" marT="0" marB="0"/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798" marR="57798" marT="0" marB="0"/>
                </a:tc>
                <a:extLst>
                  <a:ext uri="{0D108BD9-81ED-4DB2-BD59-A6C34878D82A}">
                    <a16:rowId xmlns:a16="http://schemas.microsoft.com/office/drawing/2014/main" val="3518129305"/>
                  </a:ext>
                </a:extLst>
              </a:tr>
              <a:tr h="33612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Если эти обращения оказались также безрезультативными, вопрос придется решать в судебном порядке.</a:t>
                      </a:r>
                    </a:p>
                  </a:txBody>
                  <a:tcPr marL="63738" marR="63738" marT="0" marB="0"/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798" marR="57798" marT="0" marB="0"/>
                </a:tc>
                <a:extLst>
                  <a:ext uri="{0D108BD9-81ED-4DB2-BD59-A6C34878D82A}">
                    <a16:rowId xmlns:a16="http://schemas.microsoft.com/office/drawing/2014/main" val="304679251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val="30954393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звание 4"/>
          <p:cNvSpPr>
            <a:spLocks noGrp="1"/>
          </p:cNvSpPr>
          <p:nvPr>
            <p:ph type="title"/>
          </p:nvPr>
        </p:nvSpPr>
        <p:spPr>
          <a:xfrm>
            <a:off x="1155663" y="4422671"/>
            <a:ext cx="8902025" cy="12794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67" b="0" cap="none">
                <a:ea typeface="Tahoma"/>
                <a:cs typeface="Tahoma"/>
              </a:rPr>
              <a:t>Оценка полезности</a:t>
            </a:r>
            <a:br>
              <a:rPr lang="ru-RU" sz="2867" cap="none">
                <a:solidFill>
                  <a:srgbClr val="0EBACE"/>
                </a:solidFill>
                <a:ea typeface="Tahoma"/>
                <a:cs typeface="Tahoma"/>
              </a:rPr>
            </a:br>
            <a:br>
              <a:rPr lang="ru-RU" sz="2867" cap="none">
                <a:solidFill>
                  <a:srgbClr val="0EBACE"/>
                </a:solidFill>
                <a:ea typeface="Tahoma"/>
                <a:cs typeface="Tahoma"/>
              </a:rPr>
            </a:br>
            <a:r>
              <a:rPr lang="ru-RU" sz="2978" b="0" cap="none">
                <a:ea typeface="Tahoma"/>
                <a:cs typeface="Tahoma"/>
                <a:sym typeface="Tahoma"/>
              </a:rPr>
              <a:t>Тест</a:t>
            </a:r>
            <a:endParaRPr lang="ru-RU" sz="2978" b="0" cap="none">
              <a:ea typeface="Tahoma"/>
              <a:cs typeface="Tahoma"/>
              <a:sym typeface="Calibri"/>
            </a:endParaRPr>
          </a:p>
        </p:txBody>
      </p:sp>
      <p:pic>
        <p:nvPicPr>
          <p:cNvPr id="3" name="image2.png">
            <a:extLst>
              <a:ext uri="{FF2B5EF4-FFF2-40B4-BE49-F238E27FC236}">
                <a16:creationId xmlns:a16="http://schemas.microsoft.com/office/drawing/2014/main" id="{925A40B1-116C-460A-9691-0B739BC210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007361" y="1468822"/>
            <a:ext cx="5322154" cy="28366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176468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Shape 538"/>
          <p:cNvSpPr/>
          <p:nvPr/>
        </p:nvSpPr>
        <p:spPr>
          <a:xfrm>
            <a:off x="995680" y="1597567"/>
            <a:ext cx="8052370" cy="4886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/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AutoNum type="arabicPeriod"/>
              <a:defRPr sz="12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sz="1323" err="1"/>
              <a:t>Как</a:t>
            </a:r>
            <a:r>
              <a:rPr sz="1323"/>
              <a:t> </a:t>
            </a:r>
            <a:r>
              <a:rPr sz="1323" err="1"/>
              <a:t>можно</a:t>
            </a:r>
            <a:r>
              <a:rPr sz="1323"/>
              <a:t> </a:t>
            </a:r>
            <a:r>
              <a:rPr sz="1323" err="1"/>
              <a:t>сделать</a:t>
            </a:r>
            <a:r>
              <a:rPr sz="1323"/>
              <a:t> </a:t>
            </a:r>
            <a:r>
              <a:rPr sz="1323" err="1"/>
              <a:t>использование</a:t>
            </a:r>
            <a:r>
              <a:rPr sz="1323"/>
              <a:t> </a:t>
            </a:r>
            <a:r>
              <a:rPr sz="1323" err="1"/>
              <a:t>банковской</a:t>
            </a:r>
            <a:r>
              <a:rPr sz="1323"/>
              <a:t> </a:t>
            </a:r>
            <a:r>
              <a:rPr sz="1323" err="1"/>
              <a:t>карты</a:t>
            </a:r>
            <a:r>
              <a:rPr sz="1323"/>
              <a:t> </a:t>
            </a:r>
            <a:r>
              <a:rPr sz="1323" err="1"/>
              <a:t>максимально</a:t>
            </a:r>
            <a:r>
              <a:rPr sz="1323"/>
              <a:t> </a:t>
            </a:r>
            <a:r>
              <a:rPr sz="1323" err="1"/>
              <a:t>безопасным</a:t>
            </a:r>
            <a:r>
              <a:rPr sz="1323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rPr>
              <a:t>:</a:t>
            </a:r>
            <a:endParaRPr sz="1323">
              <a:solidFill>
                <a:srgbClr val="4D4D4C"/>
              </a:solidFill>
            </a:endParaRP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Никогда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сообщать</a:t>
            </a:r>
            <a:r>
              <a:rPr sz="1323"/>
              <a:t> </a:t>
            </a:r>
            <a:r>
              <a:rPr sz="1323" err="1"/>
              <a:t>третьим</a:t>
            </a:r>
            <a:r>
              <a:rPr sz="1323"/>
              <a:t> </a:t>
            </a:r>
            <a:r>
              <a:rPr sz="1323" err="1"/>
              <a:t>лицам</a:t>
            </a:r>
            <a:r>
              <a:rPr sz="1323"/>
              <a:t> PIN/CVV/CVC-2 </a:t>
            </a:r>
            <a:r>
              <a:rPr sz="1323" err="1"/>
              <a:t>код</a:t>
            </a:r>
            <a:r>
              <a:rPr sz="1323"/>
              <a:t>, в </a:t>
            </a:r>
            <a:r>
              <a:rPr sz="1323" err="1"/>
              <a:t>том</a:t>
            </a:r>
            <a:r>
              <a:rPr sz="1323"/>
              <a:t> </a:t>
            </a:r>
            <a:r>
              <a:rPr sz="1323" err="1"/>
              <a:t>числе</a:t>
            </a:r>
            <a:r>
              <a:rPr sz="1323"/>
              <a:t> и </a:t>
            </a:r>
            <a:r>
              <a:rPr sz="1323" err="1"/>
              <a:t>сотрудникам</a:t>
            </a:r>
            <a:r>
              <a:rPr sz="1323"/>
              <a:t> </a:t>
            </a:r>
            <a:r>
              <a:rPr sz="1323" err="1"/>
              <a:t>банка</a:t>
            </a:r>
            <a:endParaRPr sz="1323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Отправлять</a:t>
            </a:r>
            <a:r>
              <a:rPr sz="1323"/>
              <a:t> </a:t>
            </a:r>
            <a:r>
              <a:rPr sz="1323" err="1"/>
              <a:t>фотографию</a:t>
            </a:r>
            <a:r>
              <a:rPr sz="1323"/>
              <a:t> </a:t>
            </a:r>
            <a:r>
              <a:rPr sz="1323" err="1"/>
              <a:t>карты</a:t>
            </a:r>
            <a:r>
              <a:rPr sz="1323"/>
              <a:t> с </a:t>
            </a:r>
            <a:r>
              <a:rPr sz="1323" err="1"/>
              <a:t>двух</a:t>
            </a:r>
            <a:r>
              <a:rPr sz="1323"/>
              <a:t> </a:t>
            </a:r>
            <a:r>
              <a:rPr sz="1323" err="1"/>
              <a:t>сторон</a:t>
            </a:r>
            <a:r>
              <a:rPr sz="1323"/>
              <a:t> </a:t>
            </a:r>
            <a:r>
              <a:rPr sz="1323" err="1"/>
              <a:t>тем</a:t>
            </a:r>
            <a:r>
              <a:rPr sz="1323"/>
              <a:t>, </a:t>
            </a:r>
            <a:r>
              <a:rPr sz="1323" err="1"/>
              <a:t>кто</a:t>
            </a:r>
            <a:r>
              <a:rPr sz="1323"/>
              <a:t> </a:t>
            </a:r>
            <a:r>
              <a:rPr sz="1323" err="1"/>
              <a:t>хочет</a:t>
            </a:r>
            <a:r>
              <a:rPr sz="1323"/>
              <a:t> </a:t>
            </a:r>
            <a:r>
              <a:rPr sz="1323" err="1"/>
              <a:t>перевести</a:t>
            </a:r>
            <a:r>
              <a:rPr sz="1323"/>
              <a:t> </a:t>
            </a:r>
            <a:r>
              <a:rPr sz="1323" err="1"/>
              <a:t>мне</a:t>
            </a:r>
            <a:r>
              <a:rPr sz="1323"/>
              <a:t> </a:t>
            </a:r>
            <a:r>
              <a:rPr sz="1323" err="1"/>
              <a:t>деньги</a:t>
            </a:r>
            <a:endParaRPr sz="1323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Подключить</a:t>
            </a:r>
            <a:r>
              <a:rPr sz="1323"/>
              <a:t> СМС-</a:t>
            </a:r>
            <a:r>
              <a:rPr sz="1323" err="1"/>
              <a:t>информирование</a:t>
            </a:r>
            <a:r>
              <a:rPr sz="1323"/>
              <a:t>, </a:t>
            </a:r>
            <a:r>
              <a:rPr sz="1323" err="1"/>
              <a:t>чтобы</a:t>
            </a:r>
            <a:r>
              <a:rPr sz="1323"/>
              <a:t> </a:t>
            </a:r>
            <a:r>
              <a:rPr sz="1323" err="1"/>
              <a:t>точно</a:t>
            </a:r>
            <a:r>
              <a:rPr sz="1323"/>
              <a:t> </a:t>
            </a:r>
            <a:r>
              <a:rPr sz="1323" err="1"/>
              <a:t>знать</a:t>
            </a:r>
            <a:r>
              <a:rPr sz="1323"/>
              <a:t>, </a:t>
            </a:r>
            <a:r>
              <a:rPr sz="1323" err="1"/>
              <a:t>когда</a:t>
            </a:r>
            <a:r>
              <a:rPr sz="1323"/>
              <a:t> </a:t>
            </a:r>
            <a:r>
              <a:rPr sz="1323" err="1"/>
              <a:t>происходит</a:t>
            </a:r>
            <a:r>
              <a:rPr sz="1323"/>
              <a:t> </a:t>
            </a:r>
            <a:r>
              <a:rPr sz="1323" err="1"/>
              <a:t>операция</a:t>
            </a:r>
            <a:r>
              <a:rPr sz="1323"/>
              <a:t> </a:t>
            </a:r>
            <a:r>
              <a:rPr sz="1323" err="1"/>
              <a:t>по</a:t>
            </a:r>
            <a:r>
              <a:rPr sz="1323"/>
              <a:t> </a:t>
            </a:r>
            <a:r>
              <a:rPr sz="1323" err="1"/>
              <a:t>карте</a:t>
            </a:r>
            <a:endParaRPr sz="1323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Сообщать</a:t>
            </a:r>
            <a:r>
              <a:rPr sz="1323"/>
              <a:t> </a:t>
            </a:r>
            <a:r>
              <a:rPr sz="1323" err="1"/>
              <a:t>посторонним</a:t>
            </a:r>
            <a:r>
              <a:rPr sz="1323"/>
              <a:t> </a:t>
            </a:r>
            <a:r>
              <a:rPr sz="1323" err="1"/>
              <a:t>лицам</a:t>
            </a:r>
            <a:r>
              <a:rPr sz="1323"/>
              <a:t> </a:t>
            </a:r>
            <a:r>
              <a:rPr sz="1323" err="1"/>
              <a:t>одноразовый</a:t>
            </a:r>
            <a:r>
              <a:rPr sz="1323"/>
              <a:t> </a:t>
            </a:r>
            <a:r>
              <a:rPr sz="1323" err="1"/>
              <a:t>пароль</a:t>
            </a:r>
            <a:r>
              <a:rPr sz="1323"/>
              <a:t>, </a:t>
            </a:r>
            <a:r>
              <a:rPr sz="1323" err="1"/>
              <a:t>который</a:t>
            </a:r>
            <a:r>
              <a:rPr sz="1323"/>
              <a:t> </a:t>
            </a:r>
            <a:r>
              <a:rPr sz="1323" err="1"/>
              <a:t>приходит</a:t>
            </a:r>
            <a:r>
              <a:rPr sz="1323"/>
              <a:t> </a:t>
            </a:r>
            <a:r>
              <a:rPr sz="1323" err="1"/>
              <a:t>по</a:t>
            </a:r>
            <a:r>
              <a:rPr sz="1323"/>
              <a:t> СМС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Заблокировать</a:t>
            </a:r>
            <a:r>
              <a:rPr sz="1323"/>
              <a:t> </a:t>
            </a:r>
            <a:r>
              <a:rPr sz="1323" err="1"/>
              <a:t>карту</a:t>
            </a:r>
            <a:r>
              <a:rPr sz="1323"/>
              <a:t> </a:t>
            </a:r>
            <a:r>
              <a:rPr sz="1323" err="1"/>
              <a:t>при</a:t>
            </a:r>
            <a:r>
              <a:rPr sz="1323"/>
              <a:t> </a:t>
            </a:r>
            <a:r>
              <a:rPr sz="1323" err="1"/>
              <a:t>обнаружении</a:t>
            </a:r>
            <a:r>
              <a:rPr sz="1323"/>
              <a:t> </a:t>
            </a:r>
            <a:r>
              <a:rPr sz="1323" err="1"/>
              <a:t>ее</a:t>
            </a:r>
            <a:r>
              <a:rPr sz="1323"/>
              <a:t> </a:t>
            </a:r>
            <a:r>
              <a:rPr sz="1323" err="1"/>
              <a:t>пропажи</a:t>
            </a:r>
            <a:endParaRPr sz="1323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Написать</a:t>
            </a:r>
            <a:r>
              <a:rPr sz="1323"/>
              <a:t> ПИН-</a:t>
            </a:r>
            <a:r>
              <a:rPr sz="1323" err="1"/>
              <a:t>код</a:t>
            </a:r>
            <a:r>
              <a:rPr sz="1323"/>
              <a:t> </a:t>
            </a:r>
            <a:r>
              <a:rPr sz="1323" err="1"/>
              <a:t>непосредственно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карте</a:t>
            </a:r>
            <a:r>
              <a:rPr sz="1323"/>
              <a:t>, </a:t>
            </a:r>
            <a:r>
              <a:rPr sz="1323" err="1"/>
              <a:t>чтобы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забыть</a:t>
            </a:r>
            <a:r>
              <a:rPr sz="1323"/>
              <a:t> </a:t>
            </a:r>
            <a:r>
              <a:rPr sz="1323" err="1"/>
              <a:t>его</a:t>
            </a:r>
            <a:r>
              <a:rPr sz="1323"/>
              <a:t> и </a:t>
            </a:r>
            <a:r>
              <a:rPr sz="1323" err="1"/>
              <a:t>случайно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заблокировать</a:t>
            </a:r>
            <a:r>
              <a:rPr sz="1323"/>
              <a:t> </a:t>
            </a:r>
            <a:r>
              <a:rPr sz="1323" err="1"/>
              <a:t>карту</a:t>
            </a:r>
            <a:endParaRPr sz="4852"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AutoNum type="circleNumDbPlain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4852"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315125" indent="-315125"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2. </a:t>
            </a:r>
            <a:r>
              <a:rPr sz="1323" err="1"/>
              <a:t>Как</a:t>
            </a:r>
            <a:r>
              <a:rPr sz="1323"/>
              <a:t> </a:t>
            </a:r>
            <a:r>
              <a:rPr sz="1323" err="1"/>
              <a:t>безопасней</a:t>
            </a:r>
            <a:r>
              <a:rPr sz="1323"/>
              <a:t> </a:t>
            </a:r>
            <a:r>
              <a:rPr sz="1323" err="1"/>
              <a:t>оплачивать</a:t>
            </a:r>
            <a:r>
              <a:rPr sz="1323"/>
              <a:t> </a:t>
            </a:r>
            <a:r>
              <a:rPr sz="1323" err="1"/>
              <a:t>товары</a:t>
            </a:r>
            <a:r>
              <a:rPr sz="1323"/>
              <a:t> и </a:t>
            </a:r>
            <a:r>
              <a:rPr sz="1323" err="1"/>
              <a:t>услуги</a:t>
            </a:r>
            <a:r>
              <a:rPr sz="1323"/>
              <a:t> </a:t>
            </a:r>
            <a:r>
              <a:rPr sz="1323" err="1"/>
              <a:t>через</a:t>
            </a:r>
            <a:r>
              <a:rPr sz="1323"/>
              <a:t> </a:t>
            </a:r>
            <a:r>
              <a:rPr sz="1323" err="1"/>
              <a:t>сеть</a:t>
            </a:r>
            <a:r>
              <a:rPr sz="1323"/>
              <a:t>:</a:t>
            </a:r>
            <a:endParaRPr sz="4852"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С </a:t>
            </a:r>
            <a:r>
              <a:rPr sz="1323" err="1"/>
              <a:t>помощью</a:t>
            </a:r>
            <a:r>
              <a:rPr sz="1323"/>
              <a:t> </a:t>
            </a:r>
            <a:r>
              <a:rPr sz="1323" err="1"/>
              <a:t>своей</a:t>
            </a:r>
            <a:r>
              <a:rPr sz="1323"/>
              <a:t> </a:t>
            </a:r>
            <a:r>
              <a:rPr sz="1323" err="1"/>
              <a:t>зарплатной</a:t>
            </a:r>
            <a:r>
              <a:rPr sz="1323"/>
              <a:t> </a:t>
            </a:r>
            <a:r>
              <a:rPr sz="1323" err="1"/>
              <a:t>карты</a:t>
            </a:r>
            <a:r>
              <a:rPr sz="1323"/>
              <a:t>, </a:t>
            </a:r>
            <a:r>
              <a:rPr sz="1323" err="1"/>
              <a:t>чтобы</a:t>
            </a:r>
            <a:r>
              <a:rPr sz="1323"/>
              <a:t> </a:t>
            </a:r>
            <a:r>
              <a:rPr sz="1323" err="1"/>
              <a:t>заработать</a:t>
            </a:r>
            <a:r>
              <a:rPr sz="1323"/>
              <a:t> </a:t>
            </a:r>
            <a:r>
              <a:rPr sz="1323" err="1"/>
              <a:t>дополнительные</a:t>
            </a:r>
            <a:r>
              <a:rPr sz="1323"/>
              <a:t> </a:t>
            </a:r>
            <a:r>
              <a:rPr sz="1323" err="1"/>
              <a:t>бонусы</a:t>
            </a:r>
            <a:endParaRPr sz="1323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С </a:t>
            </a:r>
            <a:r>
              <a:rPr sz="1323" err="1"/>
              <a:t>помощью</a:t>
            </a:r>
            <a:r>
              <a:rPr sz="1323"/>
              <a:t> </a:t>
            </a:r>
            <a:r>
              <a:rPr sz="1323" err="1"/>
              <a:t>кредитной</a:t>
            </a:r>
            <a:r>
              <a:rPr sz="1323"/>
              <a:t> </a:t>
            </a:r>
            <a:r>
              <a:rPr sz="1323" err="1"/>
              <a:t>карты</a:t>
            </a:r>
            <a:endParaRPr sz="1323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С </a:t>
            </a:r>
            <a:r>
              <a:rPr sz="1323" err="1"/>
              <a:t>помощью</a:t>
            </a:r>
            <a:r>
              <a:rPr sz="1323"/>
              <a:t> </a:t>
            </a:r>
            <a:r>
              <a:rPr sz="1323" err="1"/>
              <a:t>специальной</a:t>
            </a:r>
            <a:r>
              <a:rPr sz="1323"/>
              <a:t> </a:t>
            </a:r>
            <a:r>
              <a:rPr sz="1323" err="1"/>
              <a:t>карты</a:t>
            </a:r>
            <a:r>
              <a:rPr sz="1323"/>
              <a:t> </a:t>
            </a:r>
            <a:r>
              <a:rPr sz="1323" err="1"/>
              <a:t>для</a:t>
            </a:r>
            <a:r>
              <a:rPr sz="1323"/>
              <a:t> </a:t>
            </a:r>
            <a:r>
              <a:rPr sz="1323" err="1"/>
              <a:t>покупок</a:t>
            </a:r>
            <a:r>
              <a:rPr sz="1323"/>
              <a:t> в </a:t>
            </a:r>
            <a:r>
              <a:rPr sz="1323" err="1"/>
              <a:t>Интернете</a:t>
            </a:r>
            <a:endParaRPr sz="1323"/>
          </a:p>
        </p:txBody>
      </p:sp>
      <p:sp>
        <p:nvSpPr>
          <p:cNvPr id="539" name="Shape 5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9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Тест</a:t>
            </a:r>
          </a:p>
        </p:txBody>
      </p:sp>
      <p:sp>
        <p:nvSpPr>
          <p:cNvPr id="540" name="Shape 540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57</a:t>
            </a:fld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val="33171968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hape 547"/>
          <p:cNvSpPr/>
          <p:nvPr/>
        </p:nvSpPr>
        <p:spPr>
          <a:xfrm>
            <a:off x="1030898" y="1979637"/>
            <a:ext cx="8387702" cy="4377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/>
          <a:p>
            <a:pPr marL="315125" indent="-315125"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3. </a:t>
            </a:r>
            <a:r>
              <a:rPr sz="1323" err="1"/>
              <a:t>Что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является</a:t>
            </a:r>
            <a:r>
              <a:rPr sz="1323"/>
              <a:t> </a:t>
            </a:r>
            <a:r>
              <a:rPr sz="1323" err="1"/>
              <a:t>финансовым</a:t>
            </a:r>
            <a:r>
              <a:rPr sz="1323"/>
              <a:t> </a:t>
            </a:r>
            <a:r>
              <a:rPr sz="1323" err="1"/>
              <a:t>мошенничеством</a:t>
            </a:r>
            <a:r>
              <a:rPr sz="1323"/>
              <a:t>? </a:t>
            </a:r>
          </a:p>
          <a:p>
            <a:pPr marL="315125" lvl="1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Вам</a:t>
            </a:r>
            <a:r>
              <a:rPr sz="1323"/>
              <a:t> </a:t>
            </a:r>
            <a:r>
              <a:rPr sz="1323" err="1"/>
              <a:t>сообщают</a:t>
            </a:r>
            <a:r>
              <a:rPr sz="1323"/>
              <a:t>, </a:t>
            </a:r>
            <a:r>
              <a:rPr sz="1323" err="1"/>
              <a:t>что</a:t>
            </a:r>
            <a:r>
              <a:rPr sz="1323"/>
              <a:t> </a:t>
            </a:r>
            <a:r>
              <a:rPr sz="1323" err="1"/>
              <a:t>вы</a:t>
            </a:r>
            <a:r>
              <a:rPr sz="1323"/>
              <a:t> </a:t>
            </a:r>
            <a:r>
              <a:rPr sz="1323" err="1"/>
              <a:t>выиграли</a:t>
            </a:r>
            <a:r>
              <a:rPr sz="1323"/>
              <a:t> </a:t>
            </a:r>
            <a:r>
              <a:rPr sz="1323" err="1"/>
              <a:t>приз</a:t>
            </a:r>
            <a:r>
              <a:rPr sz="1323"/>
              <a:t> и </a:t>
            </a:r>
            <a:r>
              <a:rPr sz="1323" err="1"/>
              <a:t>просят</a:t>
            </a:r>
            <a:r>
              <a:rPr sz="1323"/>
              <a:t> </a:t>
            </a:r>
            <a:r>
              <a:rPr sz="1323" err="1"/>
              <a:t>вас</a:t>
            </a:r>
            <a:r>
              <a:rPr sz="1323"/>
              <a:t> </a:t>
            </a:r>
            <a:r>
              <a:rPr sz="1323" err="1"/>
              <a:t>внести</a:t>
            </a:r>
            <a:r>
              <a:rPr sz="1323"/>
              <a:t> </a:t>
            </a:r>
            <a:r>
              <a:rPr sz="1323" err="1"/>
              <a:t>регистрационный</a:t>
            </a:r>
            <a:r>
              <a:rPr sz="1323"/>
              <a:t> </a:t>
            </a:r>
            <a:r>
              <a:rPr sz="1323" err="1"/>
              <a:t>взнос</a:t>
            </a:r>
            <a:r>
              <a:rPr sz="1323"/>
              <a:t> </a:t>
            </a:r>
            <a:r>
              <a:rPr sz="1323" err="1"/>
              <a:t>за</a:t>
            </a:r>
            <a:r>
              <a:rPr sz="1323"/>
              <a:t> </a:t>
            </a:r>
            <a:r>
              <a:rPr sz="1323" err="1"/>
              <a:t>выигрыш</a:t>
            </a:r>
            <a:endParaRPr sz="1323"/>
          </a:p>
          <a:p>
            <a:pPr marL="315125" lvl="1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Центральный</a:t>
            </a:r>
            <a:r>
              <a:rPr sz="1323"/>
              <a:t> </a:t>
            </a:r>
            <a:r>
              <a:rPr sz="1323" err="1"/>
              <a:t>банк</a:t>
            </a:r>
            <a:r>
              <a:rPr sz="1323"/>
              <a:t> РФ </a:t>
            </a:r>
            <a:r>
              <a:rPr sz="1323" err="1"/>
              <a:t>сообщает</a:t>
            </a:r>
            <a:r>
              <a:rPr sz="1323"/>
              <a:t> </a:t>
            </a:r>
            <a:r>
              <a:rPr sz="1323" err="1"/>
              <a:t>вам</a:t>
            </a:r>
            <a:r>
              <a:rPr sz="1323"/>
              <a:t>, </a:t>
            </a:r>
            <a:r>
              <a:rPr sz="1323" err="1"/>
              <a:t>что</a:t>
            </a:r>
            <a:r>
              <a:rPr sz="1323"/>
              <a:t> </a:t>
            </a:r>
            <a:r>
              <a:rPr sz="1323" err="1"/>
              <a:t>ваша</a:t>
            </a:r>
            <a:r>
              <a:rPr sz="1323"/>
              <a:t> </a:t>
            </a:r>
            <a:r>
              <a:rPr sz="1323" err="1"/>
              <a:t>банковская</a:t>
            </a:r>
            <a:r>
              <a:rPr sz="1323"/>
              <a:t> </a:t>
            </a:r>
            <a:r>
              <a:rPr sz="1323" err="1"/>
              <a:t>карта</a:t>
            </a:r>
            <a:r>
              <a:rPr sz="1323"/>
              <a:t> </a:t>
            </a:r>
            <a:r>
              <a:rPr sz="1323" err="1"/>
              <a:t>заблокирована</a:t>
            </a:r>
            <a:endParaRPr sz="1323"/>
          </a:p>
          <a:p>
            <a:pPr marL="315125" lvl="1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Сотрудник</a:t>
            </a:r>
            <a:r>
              <a:rPr sz="1323"/>
              <a:t> </a:t>
            </a:r>
            <a:r>
              <a:rPr sz="1323" err="1"/>
              <a:t>банка</a:t>
            </a:r>
            <a:r>
              <a:rPr sz="1323"/>
              <a:t> </a:t>
            </a:r>
            <a:r>
              <a:rPr sz="1323" err="1"/>
              <a:t>просит</a:t>
            </a:r>
            <a:r>
              <a:rPr sz="1323"/>
              <a:t> </a:t>
            </a:r>
            <a:r>
              <a:rPr sz="1323" err="1"/>
              <a:t>вас</a:t>
            </a:r>
            <a:r>
              <a:rPr sz="1323"/>
              <a:t> </a:t>
            </a:r>
            <a:r>
              <a:rPr sz="1323" err="1"/>
              <a:t>назвать</a:t>
            </a:r>
            <a:r>
              <a:rPr sz="1323"/>
              <a:t> PIN-</a:t>
            </a:r>
            <a:r>
              <a:rPr sz="1323" err="1"/>
              <a:t>код</a:t>
            </a:r>
            <a:r>
              <a:rPr sz="1323"/>
              <a:t> </a:t>
            </a:r>
            <a:r>
              <a:rPr sz="1323" err="1"/>
              <a:t>вашей</a:t>
            </a:r>
            <a:r>
              <a:rPr sz="1323"/>
              <a:t> </a:t>
            </a:r>
            <a:r>
              <a:rPr sz="1323" err="1"/>
              <a:t>банковской</a:t>
            </a:r>
            <a:r>
              <a:rPr sz="1323"/>
              <a:t> </a:t>
            </a:r>
            <a:r>
              <a:rPr sz="1323" err="1"/>
              <a:t>карты</a:t>
            </a:r>
            <a:endParaRPr sz="1323"/>
          </a:p>
          <a:p>
            <a:pPr marL="315125" lvl="1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При</a:t>
            </a:r>
            <a:r>
              <a:rPr sz="1323"/>
              <a:t> </a:t>
            </a:r>
            <a:r>
              <a:rPr sz="1323" err="1"/>
              <a:t>обращении</a:t>
            </a:r>
            <a:r>
              <a:rPr sz="1323"/>
              <a:t> </a:t>
            </a:r>
            <a:r>
              <a:rPr sz="1323" err="1"/>
              <a:t>вами</a:t>
            </a:r>
            <a:r>
              <a:rPr sz="1323"/>
              <a:t> </a:t>
            </a:r>
            <a:r>
              <a:rPr sz="1323" err="1"/>
              <a:t>в</a:t>
            </a:r>
            <a:r>
              <a:rPr sz="1323"/>
              <a:t> </a:t>
            </a:r>
            <a:r>
              <a:rPr sz="1323" err="1"/>
              <a:t>колл-центр</a:t>
            </a:r>
            <a:r>
              <a:rPr sz="1323"/>
              <a:t> </a:t>
            </a:r>
            <a:r>
              <a:rPr sz="1323" err="1"/>
              <a:t>банка</a:t>
            </a:r>
            <a:r>
              <a:rPr sz="1323"/>
              <a:t>, </a:t>
            </a:r>
            <a:r>
              <a:rPr sz="1323" err="1"/>
              <a:t>вас</a:t>
            </a:r>
            <a:r>
              <a:rPr sz="1323"/>
              <a:t> </a:t>
            </a:r>
            <a:r>
              <a:rPr sz="1323" err="1"/>
              <a:t>просят</a:t>
            </a:r>
            <a:r>
              <a:rPr sz="1323"/>
              <a:t> </a:t>
            </a:r>
            <a:r>
              <a:rPr sz="1323" err="1"/>
              <a:t>назвать</a:t>
            </a:r>
            <a:r>
              <a:rPr sz="1323"/>
              <a:t> </a:t>
            </a:r>
            <a:r>
              <a:rPr sz="1323" err="1"/>
              <a:t>кодовое</a:t>
            </a:r>
            <a:r>
              <a:rPr sz="1323"/>
              <a:t> </a:t>
            </a:r>
            <a:r>
              <a:rPr sz="1323" err="1"/>
              <a:t>слово</a:t>
            </a:r>
            <a:r>
              <a:rPr sz="1323"/>
              <a:t> </a:t>
            </a:r>
            <a:r>
              <a:rPr sz="1323" err="1"/>
              <a:t>или</a:t>
            </a:r>
            <a:r>
              <a:rPr sz="1323"/>
              <a:t> </a:t>
            </a:r>
            <a:r>
              <a:rPr sz="1323" err="1"/>
              <a:t>паспортные</a:t>
            </a:r>
            <a:r>
              <a:rPr sz="1323"/>
              <a:t> </a:t>
            </a:r>
            <a:r>
              <a:rPr sz="1323" err="1"/>
              <a:t>данные</a:t>
            </a:r>
            <a:endParaRPr sz="1323"/>
          </a:p>
          <a:p>
            <a:pPr marL="315125" lvl="1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Все</a:t>
            </a:r>
            <a:r>
              <a:rPr sz="1323"/>
              <a:t> </a:t>
            </a:r>
            <a:r>
              <a:rPr sz="1323" err="1"/>
              <a:t>описанные</a:t>
            </a:r>
            <a:r>
              <a:rPr sz="1323"/>
              <a:t> </a:t>
            </a:r>
            <a:r>
              <a:rPr sz="1323" err="1"/>
              <a:t>ситуации</a:t>
            </a:r>
            <a:r>
              <a:rPr sz="1323"/>
              <a:t> </a:t>
            </a:r>
            <a:r>
              <a:rPr sz="1323" err="1"/>
              <a:t>являются</a:t>
            </a:r>
            <a:r>
              <a:rPr sz="1323"/>
              <a:t> </a:t>
            </a:r>
            <a:r>
              <a:rPr sz="1323" err="1"/>
              <a:t>мошенничеством</a:t>
            </a:r>
            <a:endParaRPr sz="1323"/>
          </a:p>
          <a:p>
            <a:pPr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1323"/>
          </a:p>
          <a:p>
            <a:pPr marL="315125" indent="-315125"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4. </a:t>
            </a:r>
            <a:r>
              <a:rPr sz="1323" err="1"/>
              <a:t>Перечислите</a:t>
            </a:r>
            <a:r>
              <a:rPr sz="1323"/>
              <a:t> </a:t>
            </a:r>
            <a:r>
              <a:rPr sz="1323" err="1"/>
              <a:t>способы</a:t>
            </a:r>
            <a:r>
              <a:rPr sz="1323"/>
              <a:t> </a:t>
            </a:r>
            <a:r>
              <a:rPr sz="1323" err="1"/>
              <a:t>защиты</a:t>
            </a:r>
            <a:r>
              <a:rPr sz="1323"/>
              <a:t> </a:t>
            </a:r>
            <a:r>
              <a:rPr sz="1323" err="1"/>
              <a:t>от</a:t>
            </a:r>
            <a:r>
              <a:rPr sz="1323"/>
              <a:t> </a:t>
            </a:r>
            <a:r>
              <a:rPr sz="1323" err="1"/>
              <a:t>интернет-мошенников</a:t>
            </a:r>
            <a:r>
              <a:rPr sz="1323"/>
              <a:t>: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Никогда</a:t>
            </a:r>
            <a:r>
              <a:rPr sz="1323"/>
              <a:t> и </a:t>
            </a:r>
            <a:r>
              <a:rPr sz="1323" err="1"/>
              <a:t>никому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сообщать</a:t>
            </a:r>
            <a:r>
              <a:rPr sz="1323"/>
              <a:t> </a:t>
            </a:r>
            <a:r>
              <a:rPr sz="1323" err="1"/>
              <a:t>пароли</a:t>
            </a:r>
            <a:endParaRPr sz="1323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Сообщать</a:t>
            </a:r>
            <a:r>
              <a:rPr sz="1323"/>
              <a:t> </a:t>
            </a:r>
            <a:r>
              <a:rPr sz="1323" err="1"/>
              <a:t>пароли</a:t>
            </a:r>
            <a:r>
              <a:rPr sz="1323"/>
              <a:t> </a:t>
            </a:r>
            <a:r>
              <a:rPr sz="1323" err="1"/>
              <a:t>только</a:t>
            </a:r>
            <a:r>
              <a:rPr sz="1323"/>
              <a:t> </a:t>
            </a:r>
            <a:r>
              <a:rPr sz="1323" err="1"/>
              <a:t>сотрудникам</a:t>
            </a:r>
            <a:r>
              <a:rPr sz="1323"/>
              <a:t> </a:t>
            </a:r>
            <a:r>
              <a:rPr sz="1323" err="1"/>
              <a:t>банка</a:t>
            </a:r>
            <a:endParaRPr sz="1323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Никогда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делать</a:t>
            </a:r>
            <a:r>
              <a:rPr sz="1323"/>
              <a:t> </a:t>
            </a:r>
            <a:r>
              <a:rPr sz="1323" err="1"/>
              <a:t>копий</a:t>
            </a:r>
            <a:r>
              <a:rPr sz="1323"/>
              <a:t> </a:t>
            </a:r>
            <a:r>
              <a:rPr sz="1323" err="1"/>
              <a:t>файлов</a:t>
            </a:r>
            <a:r>
              <a:rPr sz="1323"/>
              <a:t> </a:t>
            </a:r>
            <a:r>
              <a:rPr sz="1323" err="1"/>
              <a:t>с</a:t>
            </a:r>
            <a:r>
              <a:rPr sz="1323"/>
              <a:t> </a:t>
            </a:r>
            <a:r>
              <a:rPr sz="1323" err="1"/>
              <a:t>секретной</a:t>
            </a:r>
            <a:r>
              <a:rPr sz="1323"/>
              <a:t> </a:t>
            </a:r>
            <a:r>
              <a:rPr sz="1323" err="1"/>
              <a:t>информацией</a:t>
            </a:r>
            <a:endParaRPr sz="1323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открывать</a:t>
            </a:r>
            <a:r>
              <a:rPr sz="1323"/>
              <a:t> </a:t>
            </a:r>
            <a:r>
              <a:rPr sz="1323" err="1"/>
              <a:t>сайты</a:t>
            </a:r>
            <a:r>
              <a:rPr sz="1323"/>
              <a:t> </a:t>
            </a:r>
            <a:r>
              <a:rPr sz="1323" err="1"/>
              <a:t>платежных</a:t>
            </a:r>
            <a:r>
              <a:rPr sz="1323"/>
              <a:t> </a:t>
            </a:r>
            <a:r>
              <a:rPr sz="1323" err="1"/>
              <a:t>систем</a:t>
            </a:r>
            <a:r>
              <a:rPr sz="1323"/>
              <a:t> </a:t>
            </a:r>
            <a:r>
              <a:rPr sz="1323" err="1"/>
              <a:t>по</a:t>
            </a:r>
            <a:r>
              <a:rPr sz="1323"/>
              <a:t> </a:t>
            </a:r>
            <a:r>
              <a:rPr sz="1323" err="1"/>
              <a:t>ссылке</a:t>
            </a:r>
            <a:r>
              <a:rPr sz="1323"/>
              <a:t> (</a:t>
            </a:r>
            <a:r>
              <a:rPr sz="1323" err="1"/>
              <a:t>например</a:t>
            </a:r>
            <a:r>
              <a:rPr sz="1323"/>
              <a:t>, </a:t>
            </a:r>
            <a:r>
              <a:rPr sz="1323" err="1"/>
              <a:t>в</a:t>
            </a:r>
            <a:r>
              <a:rPr sz="1323"/>
              <a:t> </a:t>
            </a:r>
            <a:r>
              <a:rPr sz="1323" err="1"/>
              <a:t>письмах</a:t>
            </a:r>
            <a:r>
              <a:rPr sz="1323"/>
              <a:t>)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При</a:t>
            </a:r>
            <a:r>
              <a:rPr sz="1323"/>
              <a:t> </a:t>
            </a:r>
            <a:r>
              <a:rPr sz="1323" err="1"/>
              <a:t>поиске</a:t>
            </a:r>
            <a:r>
              <a:rPr sz="1323"/>
              <a:t> </a:t>
            </a:r>
            <a:r>
              <a:rPr sz="1323" err="1"/>
              <a:t>удаленной</a:t>
            </a:r>
            <a:r>
              <a:rPr sz="1323"/>
              <a:t> </a:t>
            </a:r>
            <a:r>
              <a:rPr sz="1323" err="1"/>
              <a:t>работы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реагировать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просьбы</a:t>
            </a:r>
            <a:r>
              <a:rPr sz="1323"/>
              <a:t> </a:t>
            </a:r>
            <a:r>
              <a:rPr sz="1323" err="1"/>
              <a:t>оплаты</a:t>
            </a:r>
            <a:r>
              <a:rPr sz="1323"/>
              <a:t> </a:t>
            </a:r>
            <a:r>
              <a:rPr sz="1323" err="1"/>
              <a:t>каких-либо</a:t>
            </a:r>
            <a:r>
              <a:rPr sz="1323"/>
              <a:t> </a:t>
            </a:r>
            <a:r>
              <a:rPr sz="1323" err="1"/>
              <a:t>регистрационных</a:t>
            </a:r>
            <a:r>
              <a:rPr sz="1323"/>
              <a:t> </a:t>
            </a:r>
            <a:r>
              <a:rPr sz="1323" err="1"/>
              <a:t>взносов</a:t>
            </a:r>
            <a:endParaRPr sz="1323"/>
          </a:p>
        </p:txBody>
      </p:sp>
      <p:sp>
        <p:nvSpPr>
          <p:cNvPr id="548" name="Shape 5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9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Тест</a:t>
            </a:r>
          </a:p>
        </p:txBody>
      </p:sp>
      <p:sp>
        <p:nvSpPr>
          <p:cNvPr id="549" name="Shape 549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58</a:t>
            </a:fld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val="41756777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hape 556"/>
          <p:cNvSpPr/>
          <p:nvPr/>
        </p:nvSpPr>
        <p:spPr>
          <a:xfrm>
            <a:off x="995680" y="1991360"/>
            <a:ext cx="8052370" cy="4641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/>
          <a:p>
            <a:pPr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5.  </a:t>
            </a:r>
            <a:r>
              <a:rPr sz="1323" err="1"/>
              <a:t>Друг</a:t>
            </a:r>
            <a:r>
              <a:rPr sz="1323"/>
              <a:t> </a:t>
            </a:r>
            <a:r>
              <a:rPr sz="1323" err="1"/>
              <a:t>приглашает</a:t>
            </a:r>
            <a:r>
              <a:rPr sz="1323"/>
              <a:t> </a:t>
            </a:r>
            <a:r>
              <a:rPr sz="1323" err="1"/>
              <a:t>вас</a:t>
            </a:r>
            <a:r>
              <a:rPr sz="1323"/>
              <a:t> и </a:t>
            </a:r>
            <a:r>
              <a:rPr sz="1323" err="1"/>
              <a:t>еще</a:t>
            </a:r>
            <a:r>
              <a:rPr sz="1323"/>
              <a:t> </a:t>
            </a:r>
            <a:r>
              <a:rPr sz="1323" err="1"/>
              <a:t>несколько</a:t>
            </a:r>
            <a:r>
              <a:rPr sz="1323"/>
              <a:t> </a:t>
            </a:r>
            <a:r>
              <a:rPr sz="1323" err="1"/>
              <a:t>человек</a:t>
            </a:r>
            <a:r>
              <a:rPr sz="1323"/>
              <a:t> </a:t>
            </a:r>
            <a:r>
              <a:rPr sz="1323" err="1"/>
              <a:t>поучаствовать</a:t>
            </a:r>
            <a:r>
              <a:rPr sz="1323"/>
              <a:t> в </a:t>
            </a:r>
            <a:r>
              <a:rPr sz="1323" err="1"/>
              <a:t>новом</a:t>
            </a:r>
            <a:r>
              <a:rPr sz="1323"/>
              <a:t> </a:t>
            </a:r>
            <a:r>
              <a:rPr sz="1323" err="1"/>
              <a:t>инвестиционном</a:t>
            </a:r>
            <a:r>
              <a:rPr sz="1323"/>
              <a:t> </a:t>
            </a:r>
            <a:r>
              <a:rPr sz="1323" err="1"/>
              <a:t>проекте</a:t>
            </a:r>
            <a:r>
              <a:rPr sz="1323"/>
              <a:t>, </a:t>
            </a:r>
            <a:r>
              <a:rPr sz="1323" err="1"/>
              <a:t>который</a:t>
            </a:r>
            <a:r>
              <a:rPr sz="1323"/>
              <a:t> </a:t>
            </a:r>
            <a:r>
              <a:rPr sz="1323" err="1"/>
              <a:t>вкладывает</a:t>
            </a:r>
            <a:r>
              <a:rPr sz="1323"/>
              <a:t> в </a:t>
            </a:r>
            <a:r>
              <a:rPr sz="1323" err="1"/>
              <a:t>высокодоходные</a:t>
            </a:r>
            <a:r>
              <a:rPr sz="1323"/>
              <a:t> </a:t>
            </a:r>
            <a:r>
              <a:rPr sz="1323" err="1"/>
              <a:t>бизнесы</a:t>
            </a:r>
            <a:r>
              <a:rPr sz="1323"/>
              <a:t> в </a:t>
            </a:r>
            <a:r>
              <a:rPr sz="1323" err="1"/>
              <a:t>Европе</a:t>
            </a:r>
            <a:r>
              <a:rPr sz="1323"/>
              <a:t> / </a:t>
            </a:r>
            <a:r>
              <a:rPr sz="1323" err="1"/>
              <a:t>за</a:t>
            </a:r>
            <a:r>
              <a:rPr sz="1323"/>
              <a:t> </a:t>
            </a:r>
            <a:r>
              <a:rPr sz="1323" err="1"/>
              <a:t>рубежом</a:t>
            </a:r>
            <a:r>
              <a:rPr sz="1323"/>
              <a:t>. </a:t>
            </a:r>
            <a:r>
              <a:rPr sz="1323" err="1"/>
              <a:t>Ваше</a:t>
            </a:r>
            <a:r>
              <a:rPr sz="1323"/>
              <a:t> </a:t>
            </a:r>
            <a:r>
              <a:rPr sz="1323" err="1"/>
              <a:t>решение</a:t>
            </a:r>
            <a:r>
              <a:rPr sz="1323"/>
              <a:t>: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Буду</a:t>
            </a:r>
            <a:r>
              <a:rPr sz="1323"/>
              <a:t> </a:t>
            </a:r>
            <a:r>
              <a:rPr sz="1323" err="1"/>
              <a:t>участвовать</a:t>
            </a:r>
            <a:r>
              <a:rPr sz="1323"/>
              <a:t>, я </a:t>
            </a:r>
            <a:r>
              <a:rPr sz="1323" err="1"/>
              <a:t>доверяю</a:t>
            </a:r>
            <a:r>
              <a:rPr sz="1323"/>
              <a:t> </a:t>
            </a:r>
            <a:r>
              <a:rPr sz="1323" err="1"/>
              <a:t>словам</a:t>
            </a:r>
            <a:r>
              <a:rPr sz="1323"/>
              <a:t> </a:t>
            </a:r>
            <a:r>
              <a:rPr sz="1323" err="1"/>
              <a:t>друга</a:t>
            </a:r>
            <a:endParaRPr sz="1323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Буду</a:t>
            </a:r>
            <a:r>
              <a:rPr sz="1323"/>
              <a:t> </a:t>
            </a:r>
            <a:r>
              <a:rPr sz="1323" err="1"/>
              <a:t>участвовать</a:t>
            </a:r>
            <a:r>
              <a:rPr sz="1323"/>
              <a:t>, </a:t>
            </a:r>
            <a:r>
              <a:rPr sz="1323" err="1"/>
              <a:t>поскольку</a:t>
            </a:r>
            <a:r>
              <a:rPr sz="1323"/>
              <a:t> </a:t>
            </a:r>
            <a:r>
              <a:rPr sz="1323" err="1"/>
              <a:t>бизнес</a:t>
            </a:r>
            <a:r>
              <a:rPr sz="1323"/>
              <a:t> в </a:t>
            </a:r>
            <a:r>
              <a:rPr sz="1323" err="1"/>
              <a:t>Европе</a:t>
            </a:r>
            <a:r>
              <a:rPr sz="1323"/>
              <a:t> </a:t>
            </a:r>
            <a:r>
              <a:rPr sz="1323" err="1"/>
              <a:t>надежнее</a:t>
            </a:r>
            <a:r>
              <a:rPr sz="1323"/>
              <a:t>, </a:t>
            </a:r>
            <a:r>
              <a:rPr sz="1323" err="1"/>
              <a:t>чем</a:t>
            </a:r>
            <a:r>
              <a:rPr sz="1323"/>
              <a:t> в </a:t>
            </a:r>
            <a:r>
              <a:rPr sz="1323" err="1"/>
              <a:t>России</a:t>
            </a:r>
            <a:endParaRPr sz="1323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Выясню</a:t>
            </a:r>
            <a:r>
              <a:rPr sz="1323"/>
              <a:t> </a:t>
            </a:r>
            <a:r>
              <a:rPr sz="1323" err="1"/>
              <a:t>подробности</a:t>
            </a:r>
            <a:r>
              <a:rPr sz="1323"/>
              <a:t> о </a:t>
            </a:r>
            <a:r>
              <a:rPr sz="1323" err="1"/>
              <a:t>данной</a:t>
            </a:r>
            <a:r>
              <a:rPr sz="1323"/>
              <a:t> </a:t>
            </a:r>
            <a:r>
              <a:rPr sz="1323" err="1"/>
              <a:t>организации</a:t>
            </a:r>
            <a:r>
              <a:rPr sz="1323"/>
              <a:t>, </a:t>
            </a:r>
            <a:r>
              <a:rPr sz="1323" err="1"/>
              <a:t>наличие</a:t>
            </a:r>
            <a:r>
              <a:rPr sz="1323"/>
              <a:t> у </a:t>
            </a:r>
            <a:r>
              <a:rPr sz="1323" err="1"/>
              <a:t>нее</a:t>
            </a:r>
            <a:r>
              <a:rPr sz="1323"/>
              <a:t> </a:t>
            </a:r>
            <a:r>
              <a:rPr sz="1323" err="1"/>
              <a:t>лицензий</a:t>
            </a:r>
            <a:r>
              <a:rPr sz="1323"/>
              <a:t>, </a:t>
            </a:r>
            <a:r>
              <a:rPr sz="1323" err="1"/>
              <a:t>договора</a:t>
            </a:r>
            <a:r>
              <a:rPr sz="1323"/>
              <a:t> и </a:t>
            </a:r>
            <a:r>
              <a:rPr sz="1323" err="1"/>
              <a:t>только</a:t>
            </a:r>
            <a:r>
              <a:rPr sz="1323"/>
              <a:t> </a:t>
            </a:r>
            <a:r>
              <a:rPr sz="1323" err="1"/>
              <a:t>после</a:t>
            </a:r>
            <a:r>
              <a:rPr sz="1323"/>
              <a:t> </a:t>
            </a:r>
            <a:r>
              <a:rPr sz="1323" err="1"/>
              <a:t>этого</a:t>
            </a:r>
            <a:r>
              <a:rPr sz="1323"/>
              <a:t> </a:t>
            </a:r>
            <a:r>
              <a:rPr sz="1323" err="1"/>
              <a:t>приму</a:t>
            </a:r>
            <a:r>
              <a:rPr sz="1323"/>
              <a:t> </a:t>
            </a:r>
            <a:r>
              <a:rPr sz="1323" err="1"/>
              <a:t>решение</a:t>
            </a:r>
            <a:endParaRPr sz="1323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Буду</a:t>
            </a:r>
            <a:r>
              <a:rPr sz="1323"/>
              <a:t> </a:t>
            </a:r>
            <a:r>
              <a:rPr sz="1323" err="1"/>
              <a:t>изучать</a:t>
            </a:r>
            <a:r>
              <a:rPr sz="1323"/>
              <a:t> </a:t>
            </a:r>
            <a:r>
              <a:rPr sz="1323" err="1"/>
              <a:t>возможности</a:t>
            </a:r>
            <a:r>
              <a:rPr sz="1323"/>
              <a:t> и </a:t>
            </a:r>
            <a:r>
              <a:rPr sz="1323" err="1"/>
              <a:t>риски</a:t>
            </a:r>
            <a:r>
              <a:rPr sz="1323"/>
              <a:t> и </a:t>
            </a:r>
            <a:r>
              <a:rPr sz="1323" err="1"/>
              <a:t>посоветуюсь</a:t>
            </a:r>
            <a:r>
              <a:rPr sz="1323"/>
              <a:t> с </a:t>
            </a:r>
            <a:r>
              <a:rPr sz="1323" err="1"/>
              <a:t>разными</a:t>
            </a:r>
            <a:r>
              <a:rPr sz="1323"/>
              <a:t> </a:t>
            </a:r>
            <a:r>
              <a:rPr sz="1323" err="1"/>
              <a:t>специалистами</a:t>
            </a:r>
            <a:endParaRPr sz="1323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AutoNum type="circleNumDbPlain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1323"/>
          </a:p>
          <a:p>
            <a:pPr marL="315125" indent="-315125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6.   </a:t>
            </a:r>
            <a:r>
              <a:rPr sz="1323" err="1"/>
              <a:t>Вы</a:t>
            </a:r>
            <a:r>
              <a:rPr sz="1323"/>
              <a:t> </a:t>
            </a:r>
            <a:r>
              <a:rPr sz="1323" err="1"/>
              <a:t>вложили</a:t>
            </a:r>
            <a:r>
              <a:rPr sz="1323"/>
              <a:t> </a:t>
            </a:r>
            <a:r>
              <a:rPr sz="1323" err="1"/>
              <a:t>средства</a:t>
            </a:r>
            <a:r>
              <a:rPr sz="1323"/>
              <a:t> в </a:t>
            </a:r>
            <a:r>
              <a:rPr sz="1323" err="1"/>
              <a:t>надежде</a:t>
            </a:r>
            <a:r>
              <a:rPr sz="1323"/>
              <a:t> </a:t>
            </a:r>
            <a:r>
              <a:rPr sz="1323" err="1"/>
              <a:t>получить</a:t>
            </a:r>
            <a:r>
              <a:rPr sz="1323"/>
              <a:t> </a:t>
            </a:r>
            <a:r>
              <a:rPr sz="1323" err="1"/>
              <a:t>высокую</a:t>
            </a:r>
            <a:r>
              <a:rPr sz="1323"/>
              <a:t> </a:t>
            </a:r>
            <a:r>
              <a:rPr sz="1323" err="1"/>
              <a:t>доходность</a:t>
            </a:r>
            <a:r>
              <a:rPr sz="1323"/>
              <a:t>, </a:t>
            </a:r>
            <a:r>
              <a:rPr sz="1323" err="1"/>
              <a:t>но</a:t>
            </a:r>
            <a:r>
              <a:rPr sz="1323"/>
              <a:t> </a:t>
            </a:r>
            <a:r>
              <a:rPr sz="1323" err="1"/>
              <a:t>выяснили</a:t>
            </a:r>
            <a:r>
              <a:rPr sz="1323"/>
              <a:t>, </a:t>
            </a:r>
            <a:r>
              <a:rPr sz="1323" err="1"/>
              <a:t>что</a:t>
            </a:r>
            <a:r>
              <a:rPr sz="1323"/>
              <a:t> </a:t>
            </a:r>
            <a:r>
              <a:rPr sz="1323" err="1"/>
              <a:t>организация</a:t>
            </a:r>
            <a:r>
              <a:rPr sz="1323"/>
              <a:t> </a:t>
            </a:r>
            <a:r>
              <a:rPr sz="1323" err="1"/>
              <a:t>по</a:t>
            </a:r>
            <a:r>
              <a:rPr sz="1323"/>
              <a:t> </a:t>
            </a:r>
            <a:r>
              <a:rPr sz="1323" err="1"/>
              <a:t>всем</a:t>
            </a:r>
            <a:r>
              <a:rPr sz="1323"/>
              <a:t> </a:t>
            </a:r>
            <a:r>
              <a:rPr sz="1323" err="1"/>
              <a:t>признакам</a:t>
            </a:r>
            <a:r>
              <a:rPr sz="1323"/>
              <a:t> </a:t>
            </a:r>
            <a:r>
              <a:rPr sz="1323" err="1"/>
              <a:t>похожа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финансовую</a:t>
            </a:r>
            <a:r>
              <a:rPr sz="1323"/>
              <a:t> </a:t>
            </a:r>
            <a:r>
              <a:rPr sz="1323" err="1"/>
              <a:t>пирамиду</a:t>
            </a:r>
            <a:r>
              <a:rPr sz="1323"/>
              <a:t>. </a:t>
            </a:r>
            <a:r>
              <a:rPr sz="1323" err="1"/>
              <a:t>Каковы</a:t>
            </a:r>
            <a:r>
              <a:rPr sz="1323"/>
              <a:t> </a:t>
            </a:r>
            <a:r>
              <a:rPr sz="1323" err="1"/>
              <a:t>ваши</a:t>
            </a:r>
            <a:r>
              <a:rPr sz="1323"/>
              <a:t> </a:t>
            </a:r>
            <a:r>
              <a:rPr sz="1323" err="1"/>
              <a:t>дальнейшие</a:t>
            </a:r>
            <a:r>
              <a:rPr sz="1323"/>
              <a:t> </a:t>
            </a:r>
            <a:r>
              <a:rPr sz="1323" err="1"/>
              <a:t>действия</a:t>
            </a:r>
            <a:r>
              <a:rPr sz="1323"/>
              <a:t>?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Максимально</a:t>
            </a:r>
            <a:r>
              <a:rPr sz="1323"/>
              <a:t> </a:t>
            </a:r>
            <a:r>
              <a:rPr sz="1323" err="1"/>
              <a:t>быстро</a:t>
            </a:r>
            <a:r>
              <a:rPr sz="1323"/>
              <a:t> </a:t>
            </a:r>
            <a:r>
              <a:rPr sz="1323" err="1"/>
              <a:t>заберу</a:t>
            </a:r>
            <a:r>
              <a:rPr sz="1323"/>
              <a:t> </a:t>
            </a:r>
            <a:r>
              <a:rPr sz="1323" err="1"/>
              <a:t>все</a:t>
            </a:r>
            <a:r>
              <a:rPr sz="1323"/>
              <a:t> </a:t>
            </a:r>
            <a:r>
              <a:rPr sz="1323" err="1"/>
              <a:t>вложенные</a:t>
            </a:r>
            <a:r>
              <a:rPr sz="1323"/>
              <a:t> </a:t>
            </a:r>
            <a:r>
              <a:rPr sz="1323" err="1"/>
              <a:t>средства</a:t>
            </a:r>
            <a:r>
              <a:rPr sz="1323"/>
              <a:t>, </a:t>
            </a:r>
            <a:r>
              <a:rPr sz="1323" err="1"/>
              <a:t>даже</a:t>
            </a:r>
            <a:r>
              <a:rPr sz="1323"/>
              <a:t> </a:t>
            </a:r>
            <a:r>
              <a:rPr sz="1323" err="1"/>
              <a:t>ценой</a:t>
            </a:r>
            <a:r>
              <a:rPr sz="1323"/>
              <a:t> </a:t>
            </a:r>
            <a:r>
              <a:rPr sz="1323" err="1"/>
              <a:t>потери</a:t>
            </a:r>
            <a:r>
              <a:rPr sz="1323"/>
              <a:t> </a:t>
            </a:r>
            <a:r>
              <a:rPr sz="1323" err="1"/>
              <a:t>потенциального</a:t>
            </a:r>
            <a:r>
              <a:rPr sz="1323"/>
              <a:t> </a:t>
            </a:r>
            <a:r>
              <a:rPr sz="1323" err="1"/>
              <a:t>дохода</a:t>
            </a:r>
            <a:endParaRPr sz="1323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Рискну</a:t>
            </a:r>
            <a:r>
              <a:rPr sz="1323"/>
              <a:t> и </a:t>
            </a:r>
            <a:r>
              <a:rPr sz="1323" err="1"/>
              <a:t>оставлю</a:t>
            </a:r>
            <a:r>
              <a:rPr sz="1323"/>
              <a:t> </a:t>
            </a:r>
            <a:r>
              <a:rPr sz="1323" err="1"/>
              <a:t>все</a:t>
            </a:r>
            <a:r>
              <a:rPr sz="1323"/>
              <a:t> </a:t>
            </a:r>
            <a:r>
              <a:rPr sz="1323" err="1"/>
              <a:t>вложенные</a:t>
            </a:r>
            <a:r>
              <a:rPr sz="1323"/>
              <a:t> </a:t>
            </a:r>
            <a:r>
              <a:rPr sz="1323" err="1"/>
              <a:t>деньги</a:t>
            </a:r>
            <a:endParaRPr sz="1323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Внесу</a:t>
            </a:r>
            <a:r>
              <a:rPr sz="1323"/>
              <a:t> </a:t>
            </a:r>
            <a:r>
              <a:rPr sz="1323" err="1"/>
              <a:t>еще</a:t>
            </a:r>
            <a:r>
              <a:rPr sz="1323"/>
              <a:t> </a:t>
            </a:r>
            <a:r>
              <a:rPr sz="1323" err="1"/>
              <a:t>денег</a:t>
            </a:r>
            <a:r>
              <a:rPr sz="1323"/>
              <a:t> и </a:t>
            </a:r>
            <a:r>
              <a:rPr sz="1323" err="1"/>
              <a:t>приглашу</a:t>
            </a:r>
            <a:r>
              <a:rPr sz="1323"/>
              <a:t> </a:t>
            </a:r>
            <a:r>
              <a:rPr sz="1323" err="1"/>
              <a:t>знакомых</a:t>
            </a:r>
            <a:r>
              <a:rPr sz="1323"/>
              <a:t> </a:t>
            </a:r>
            <a:r>
              <a:rPr sz="1323" err="1"/>
              <a:t>для</a:t>
            </a:r>
            <a:r>
              <a:rPr sz="1323"/>
              <a:t> </a:t>
            </a:r>
            <a:r>
              <a:rPr sz="1323" err="1"/>
              <a:t>участия</a:t>
            </a:r>
            <a:r>
              <a:rPr sz="1323"/>
              <a:t> в </a:t>
            </a:r>
            <a:r>
              <a:rPr sz="1323" err="1"/>
              <a:t>надежде</a:t>
            </a:r>
            <a:r>
              <a:rPr sz="1323"/>
              <a:t> </a:t>
            </a:r>
            <a:r>
              <a:rPr sz="1323" err="1"/>
              <a:t>поддержать</a:t>
            </a:r>
            <a:r>
              <a:rPr sz="1323"/>
              <a:t> </a:t>
            </a:r>
            <a:r>
              <a:rPr sz="1323" err="1"/>
              <a:t>устойчивость</a:t>
            </a:r>
            <a:r>
              <a:rPr sz="1323"/>
              <a:t> </a:t>
            </a:r>
            <a:r>
              <a:rPr sz="1323" err="1"/>
              <a:t>пирамиды</a:t>
            </a:r>
            <a:endParaRPr sz="1323"/>
          </a:p>
        </p:txBody>
      </p:sp>
      <p:sp>
        <p:nvSpPr>
          <p:cNvPr id="557" name="Shape 5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9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Тест</a:t>
            </a:r>
          </a:p>
        </p:txBody>
      </p:sp>
      <p:sp>
        <p:nvSpPr>
          <p:cNvPr id="558" name="Shape 558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59</a:t>
            </a:fld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val="1313193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9418600" y="7005138"/>
            <a:ext cx="796568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25" tIns="49750" rIns="99525" bIns="4975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300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sz="130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451633" y="1415143"/>
            <a:ext cx="9619774" cy="707571"/>
          </a:xfrm>
          <a:prstGeom prst="rect">
            <a:avLst/>
          </a:prstGeom>
        </p:spPr>
        <p:txBody>
          <a:bodyPr lIns="99551" tIns="49775" rIns="99551" bIns="49775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+mj-ea"/>
                <a:cs typeface="+mj-cs"/>
              </a:defRPr>
            </a:lvl1pPr>
          </a:lstStyle>
          <a:p>
            <a:endParaRPr lang="ru-RU" sz="2400" b="0">
              <a:solidFill>
                <a:srgbClr val="4CAF9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96379" y="1153533"/>
            <a:ext cx="47920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>
                <a:solidFill>
                  <a:srgbClr val="4CAF9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Элементы </a:t>
            </a:r>
            <a:r>
              <a:rPr lang="ru-RU" sz="2800" err="1">
                <a:solidFill>
                  <a:srgbClr val="4CAF9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цифровизации</a:t>
            </a:r>
            <a:endParaRPr lang="ru-RU" sz="2800">
              <a:solidFill>
                <a:srgbClr val="4CAF9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1633" y="1944774"/>
            <a:ext cx="8966967" cy="4512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buClr>
                <a:srgbClr val="00B050"/>
              </a:buClr>
              <a:buSzPct val="110000"/>
            </a:pPr>
            <a:r>
              <a:rPr lang="ru-RU" sz="1400" err="1">
                <a:solidFill>
                  <a:srgbClr val="4CAF9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Диджитализация</a:t>
            </a: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 – перевод содержания бизнес-процессов в цифровой формат</a:t>
            </a:r>
          </a:p>
          <a:p>
            <a:pPr algn="just">
              <a:lnSpc>
                <a:spcPct val="114000"/>
              </a:lnSpc>
              <a:buClr>
                <a:srgbClr val="00B050"/>
              </a:buClr>
              <a:buSzPct val="110000"/>
            </a:pPr>
            <a:endParaRPr lang="ru-RU" sz="140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>
              <a:lnSpc>
                <a:spcPct val="114000"/>
              </a:lnSpc>
              <a:buClr>
                <a:srgbClr val="00B050"/>
              </a:buClr>
              <a:buSzPct val="110000"/>
            </a:pPr>
            <a:r>
              <a:rPr lang="ru-RU" sz="1400">
                <a:solidFill>
                  <a:srgbClr val="4CAF9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Облачные технологии</a:t>
            </a:r>
            <a:r>
              <a:rPr lang="ru-RU" sz="1400">
                <a:solidFill>
                  <a:schemeClr val="accent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– электронное хранилище данных в сети Интернет</a:t>
            </a:r>
          </a:p>
          <a:p>
            <a:pPr algn="just">
              <a:lnSpc>
                <a:spcPct val="114000"/>
              </a:lnSpc>
              <a:buClr>
                <a:srgbClr val="00B050"/>
              </a:buClr>
              <a:buSzPct val="110000"/>
            </a:pPr>
            <a:endParaRPr lang="ru-RU" sz="140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>
              <a:lnSpc>
                <a:spcPct val="114000"/>
              </a:lnSpc>
              <a:buClr>
                <a:srgbClr val="00B050"/>
              </a:buClr>
              <a:buSzPct val="110000"/>
            </a:pPr>
            <a:r>
              <a:rPr lang="ru-RU" sz="1400">
                <a:solidFill>
                  <a:srgbClr val="4CAF9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Интернет вещей</a:t>
            </a:r>
            <a:r>
              <a:rPr lang="ru-RU" sz="1400">
                <a:solidFill>
                  <a:schemeClr val="accent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– сеть физических объектов со встроенной электроникой, способной общаться с другими объектами</a:t>
            </a:r>
          </a:p>
          <a:p>
            <a:pPr algn="just">
              <a:lnSpc>
                <a:spcPct val="114000"/>
              </a:lnSpc>
              <a:buClr>
                <a:srgbClr val="00B050"/>
              </a:buClr>
              <a:buSzPct val="110000"/>
            </a:pPr>
            <a:r>
              <a:rPr lang="ru-RU" sz="1400">
                <a:solidFill>
                  <a:srgbClr val="4CAF9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Например:</a:t>
            </a:r>
            <a:r>
              <a:rPr lang="ru-RU" sz="140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«умный дом», чайник, управляемый со смартфона и т.д.</a:t>
            </a:r>
          </a:p>
          <a:p>
            <a:pPr algn="just">
              <a:lnSpc>
                <a:spcPct val="114000"/>
              </a:lnSpc>
              <a:buClr>
                <a:srgbClr val="00B050"/>
              </a:buClr>
              <a:buSzPct val="110000"/>
            </a:pPr>
            <a:endParaRPr lang="ru-RU" sz="1400">
              <a:solidFill>
                <a:srgbClr val="4CAF9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>
              <a:lnSpc>
                <a:spcPct val="114000"/>
              </a:lnSpc>
              <a:buClr>
                <a:srgbClr val="00B050"/>
              </a:buClr>
              <a:buSzPct val="110000"/>
            </a:pPr>
            <a:r>
              <a:rPr lang="ru-RU" sz="1400">
                <a:solidFill>
                  <a:srgbClr val="4CAF9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Искусственный интеллект </a:t>
            </a: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– свойство интеллектуальных систем выполнять творческие функции</a:t>
            </a:r>
          </a:p>
          <a:p>
            <a:pPr algn="just">
              <a:lnSpc>
                <a:spcPct val="114000"/>
              </a:lnSpc>
              <a:buClr>
                <a:srgbClr val="00B050"/>
              </a:buClr>
              <a:buSzPct val="110000"/>
            </a:pPr>
            <a:endParaRPr lang="ru-RU" sz="1400">
              <a:solidFill>
                <a:srgbClr val="4CAF9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>
              <a:lnSpc>
                <a:spcPct val="114000"/>
              </a:lnSpc>
              <a:buClr>
                <a:srgbClr val="00B050"/>
              </a:buClr>
              <a:buSzPct val="110000"/>
            </a:pPr>
            <a:r>
              <a:rPr lang="ru-RU" sz="1400">
                <a:solidFill>
                  <a:srgbClr val="4CAF9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Большие данные  (</a:t>
            </a:r>
            <a:r>
              <a:rPr lang="en-US" sz="1400">
                <a:solidFill>
                  <a:srgbClr val="4CAF9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Big Data</a:t>
            </a:r>
            <a:r>
              <a:rPr lang="ru-RU" sz="1400">
                <a:solidFill>
                  <a:srgbClr val="4CAF9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r>
              <a:rPr lang="ru-RU" sz="1400">
                <a:solidFill>
                  <a:schemeClr val="accent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– агрегированные данные, предварительно подготовленные для их эффективной обработки</a:t>
            </a:r>
          </a:p>
          <a:p>
            <a:pPr algn="just">
              <a:lnSpc>
                <a:spcPct val="114000"/>
              </a:lnSpc>
              <a:buClr>
                <a:srgbClr val="B2DD83"/>
              </a:buClr>
              <a:buSzPct val="110000"/>
            </a:pPr>
            <a:endParaRPr lang="ru-RU" sz="1400">
              <a:solidFill>
                <a:srgbClr val="4CAF9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>
              <a:lnSpc>
                <a:spcPct val="114000"/>
              </a:lnSpc>
              <a:buClr>
                <a:srgbClr val="B2DD83"/>
              </a:buClr>
              <a:buSzPct val="110000"/>
            </a:pPr>
            <a:r>
              <a:rPr lang="ru-RU" sz="1400">
                <a:solidFill>
                  <a:srgbClr val="4CAF9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Виртуальная реальность </a:t>
            </a: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– созданный техническими средствами мир, передаваемый человеку через его ощущения </a:t>
            </a:r>
            <a:endParaRPr lang="en-US" sz="140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>
              <a:lnSpc>
                <a:spcPct val="114000"/>
              </a:lnSpc>
              <a:buClr>
                <a:srgbClr val="00B050"/>
              </a:buClr>
              <a:buSzPct val="110000"/>
            </a:pPr>
            <a:endParaRPr lang="ru-RU" sz="1400">
              <a:solidFill>
                <a:srgbClr val="4CAF9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>
              <a:lnSpc>
                <a:spcPct val="114000"/>
              </a:lnSpc>
              <a:buClr>
                <a:srgbClr val="00B050"/>
              </a:buClr>
              <a:buSzPct val="110000"/>
            </a:pPr>
            <a:r>
              <a:rPr lang="ru-RU" sz="1400">
                <a:solidFill>
                  <a:srgbClr val="4CAF9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Дополненная реальность </a:t>
            </a: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-  результат введения в поле зрения сенсорных данных с целью дополнения сведений об окружении и улучшения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80"/>
          <a:stretch/>
        </p:blipFill>
        <p:spPr>
          <a:xfrm>
            <a:off x="9310517" y="1081253"/>
            <a:ext cx="1428051" cy="1191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765" y="3313714"/>
            <a:ext cx="1487873" cy="1191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934" y="2122714"/>
            <a:ext cx="1602704" cy="1191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515" y="4655054"/>
            <a:ext cx="999862" cy="94328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765" y="5598336"/>
            <a:ext cx="1735852" cy="163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416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Shape 565"/>
          <p:cNvSpPr/>
          <p:nvPr/>
        </p:nvSpPr>
        <p:spPr>
          <a:xfrm>
            <a:off x="995680" y="1805353"/>
            <a:ext cx="8052370" cy="4072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/>
          <a:p>
            <a:pPr marL="315125" indent="-315125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7. </a:t>
            </a:r>
            <a:r>
              <a:rPr sz="1323" err="1"/>
              <a:t>Как</a:t>
            </a:r>
            <a:r>
              <a:rPr sz="1323"/>
              <a:t> </a:t>
            </a:r>
            <a:r>
              <a:rPr sz="1323" err="1"/>
              <a:t>называется</a:t>
            </a:r>
            <a:r>
              <a:rPr sz="1323"/>
              <a:t> </a:t>
            </a:r>
            <a:r>
              <a:rPr sz="1323" err="1"/>
              <a:t>вид</a:t>
            </a:r>
            <a:r>
              <a:rPr sz="1323"/>
              <a:t> </a:t>
            </a:r>
            <a:r>
              <a:rPr sz="1323" err="1"/>
              <a:t>мошенничества</a:t>
            </a:r>
            <a:r>
              <a:rPr sz="1323"/>
              <a:t>,  </a:t>
            </a:r>
            <a:r>
              <a:rPr sz="1323" err="1"/>
              <a:t>предполагающий</a:t>
            </a:r>
            <a:r>
              <a:rPr sz="1323"/>
              <a:t> </a:t>
            </a:r>
            <a:r>
              <a:rPr sz="1323" err="1"/>
              <a:t>установку</a:t>
            </a:r>
            <a:r>
              <a:rPr sz="1323"/>
              <a:t> </a:t>
            </a:r>
            <a:r>
              <a:rPr sz="1323" err="1"/>
              <a:t>специальных</a:t>
            </a:r>
            <a:r>
              <a:rPr sz="1323"/>
              <a:t> </a:t>
            </a:r>
            <a:r>
              <a:rPr sz="1323" err="1"/>
              <a:t>устройств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банкоматы</a:t>
            </a:r>
            <a:r>
              <a:rPr sz="1323"/>
              <a:t>, </a:t>
            </a:r>
            <a:r>
              <a:rPr sz="1323" err="1"/>
              <a:t>с</a:t>
            </a:r>
            <a:r>
              <a:rPr sz="1323"/>
              <a:t> </a:t>
            </a:r>
            <a:r>
              <a:rPr sz="1323" err="1"/>
              <a:t>помощью</a:t>
            </a:r>
            <a:r>
              <a:rPr sz="1323"/>
              <a:t> </a:t>
            </a:r>
            <a:r>
              <a:rPr sz="1323" err="1"/>
              <a:t>которых</a:t>
            </a:r>
            <a:r>
              <a:rPr sz="1323"/>
              <a:t> </a:t>
            </a:r>
            <a:r>
              <a:rPr sz="1323" err="1"/>
              <a:t>преступники</a:t>
            </a:r>
            <a:r>
              <a:rPr sz="1323"/>
              <a:t> </a:t>
            </a:r>
            <a:r>
              <a:rPr sz="1323" err="1"/>
              <a:t>получают</a:t>
            </a:r>
            <a:r>
              <a:rPr sz="1323"/>
              <a:t> </a:t>
            </a:r>
            <a:r>
              <a:rPr sz="1323" err="1"/>
              <a:t>информацию</a:t>
            </a:r>
            <a:r>
              <a:rPr sz="1323"/>
              <a:t> </a:t>
            </a:r>
            <a:r>
              <a:rPr sz="1323" err="1"/>
              <a:t>о</a:t>
            </a:r>
            <a:r>
              <a:rPr sz="1323"/>
              <a:t> </a:t>
            </a:r>
            <a:r>
              <a:rPr sz="1323" err="1"/>
              <a:t>карте</a:t>
            </a:r>
            <a:r>
              <a:rPr sz="1323"/>
              <a:t>?</a:t>
            </a:r>
          </a:p>
          <a:p>
            <a:pPr marL="315125" lvl="1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Ливанская</a:t>
            </a:r>
            <a:r>
              <a:rPr sz="1323"/>
              <a:t> </a:t>
            </a:r>
            <a:r>
              <a:rPr sz="1323" err="1"/>
              <a:t>петля</a:t>
            </a:r>
            <a:endParaRPr sz="1323"/>
          </a:p>
          <a:p>
            <a:pPr marL="315125" lvl="1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Фишинг</a:t>
            </a:r>
            <a:endParaRPr sz="1323"/>
          </a:p>
          <a:p>
            <a:pPr marL="315125" lvl="1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Скимминг</a:t>
            </a:r>
            <a:endParaRPr sz="1323"/>
          </a:p>
          <a:p>
            <a:pPr marL="315125" indent="-315125"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1323"/>
          </a:p>
          <a:p>
            <a:pPr marL="315125" indent="-315125" algn="just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8.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сайте</a:t>
            </a:r>
            <a:r>
              <a:rPr sz="1323"/>
              <a:t> </a:t>
            </a:r>
            <a:r>
              <a:rPr sz="1323" err="1"/>
              <a:t>незнакомой</a:t>
            </a:r>
            <a:r>
              <a:rPr sz="1323"/>
              <a:t> </a:t>
            </a:r>
            <a:r>
              <a:rPr sz="1323" err="1"/>
              <a:t>вам</a:t>
            </a:r>
            <a:r>
              <a:rPr sz="1323"/>
              <a:t> </a:t>
            </a:r>
            <a:r>
              <a:rPr sz="1323" err="1"/>
              <a:t>финансовой</a:t>
            </a:r>
            <a:r>
              <a:rPr sz="1323"/>
              <a:t> </a:t>
            </a:r>
            <a:r>
              <a:rPr sz="1323" err="1"/>
              <a:t>компании</a:t>
            </a:r>
            <a:r>
              <a:rPr sz="1323"/>
              <a:t> </a:t>
            </a:r>
            <a:r>
              <a:rPr sz="1323" err="1"/>
              <a:t>в</a:t>
            </a:r>
            <a:r>
              <a:rPr sz="1323"/>
              <a:t> </a:t>
            </a:r>
            <a:r>
              <a:rPr sz="1323" err="1"/>
              <a:t>Интернете</a:t>
            </a:r>
            <a:r>
              <a:rPr sz="1323"/>
              <a:t> </a:t>
            </a:r>
            <a:r>
              <a:rPr sz="1323" err="1"/>
              <a:t>вы</a:t>
            </a:r>
            <a:r>
              <a:rPr sz="1323"/>
              <a:t> </a:t>
            </a:r>
            <a:r>
              <a:rPr sz="1323" err="1"/>
              <a:t>увидели</a:t>
            </a:r>
            <a:r>
              <a:rPr sz="1323"/>
              <a:t> </a:t>
            </a:r>
            <a:r>
              <a:rPr sz="1323" err="1"/>
              <a:t>выгодное</a:t>
            </a:r>
            <a:r>
              <a:rPr sz="1323"/>
              <a:t> </a:t>
            </a:r>
            <a:r>
              <a:rPr sz="1323" err="1"/>
              <a:t>предложение</a:t>
            </a:r>
            <a:r>
              <a:rPr sz="1323"/>
              <a:t> </a:t>
            </a:r>
            <a:r>
              <a:rPr sz="1323" err="1"/>
              <a:t>о</a:t>
            </a:r>
            <a:r>
              <a:rPr sz="1323"/>
              <a:t> </a:t>
            </a:r>
            <a:r>
              <a:rPr sz="1323" err="1"/>
              <a:t>размещении</a:t>
            </a:r>
            <a:r>
              <a:rPr sz="1323"/>
              <a:t> </a:t>
            </a:r>
            <a:r>
              <a:rPr sz="1323" err="1"/>
              <a:t>денег</a:t>
            </a:r>
            <a:r>
              <a:rPr sz="1323"/>
              <a:t> </a:t>
            </a:r>
            <a:r>
              <a:rPr sz="1323" err="1"/>
              <a:t>под</a:t>
            </a:r>
            <a:r>
              <a:rPr sz="1323"/>
              <a:t> 25 - 36% </a:t>
            </a:r>
            <a:r>
              <a:rPr sz="1323" err="1"/>
              <a:t>и</a:t>
            </a:r>
            <a:r>
              <a:rPr sz="1323"/>
              <a:t> </a:t>
            </a:r>
            <a:r>
              <a:rPr sz="1323" err="1"/>
              <a:t>более</a:t>
            </a:r>
            <a:r>
              <a:rPr sz="1323"/>
              <a:t> </a:t>
            </a:r>
            <a:r>
              <a:rPr sz="1323" err="1"/>
              <a:t>годовых</a:t>
            </a:r>
            <a:r>
              <a:rPr sz="1323"/>
              <a:t> (</a:t>
            </a:r>
            <a:r>
              <a:rPr sz="1323" err="1"/>
              <a:t>или</a:t>
            </a:r>
            <a:r>
              <a:rPr sz="1323"/>
              <a:t> 2 - 3% </a:t>
            </a:r>
            <a:r>
              <a:rPr sz="1323" err="1"/>
              <a:t>и</a:t>
            </a:r>
            <a:r>
              <a:rPr sz="1323"/>
              <a:t> </a:t>
            </a:r>
            <a:r>
              <a:rPr sz="1323" err="1"/>
              <a:t>более</a:t>
            </a:r>
            <a:r>
              <a:rPr sz="1323"/>
              <a:t> </a:t>
            </a:r>
            <a:r>
              <a:rPr sz="1323" err="1"/>
              <a:t>в</a:t>
            </a:r>
            <a:r>
              <a:rPr sz="1323"/>
              <a:t> </a:t>
            </a:r>
            <a:r>
              <a:rPr sz="1323" err="1"/>
              <a:t>месяц</a:t>
            </a:r>
            <a:r>
              <a:rPr sz="1323"/>
              <a:t>). </a:t>
            </a:r>
            <a:r>
              <a:rPr sz="1323" err="1"/>
              <a:t>Какова</a:t>
            </a:r>
            <a:r>
              <a:rPr sz="1323"/>
              <a:t> </a:t>
            </a:r>
            <a:r>
              <a:rPr sz="1323" err="1"/>
              <a:t>вероятность</a:t>
            </a:r>
            <a:r>
              <a:rPr sz="1323"/>
              <a:t> </a:t>
            </a:r>
            <a:r>
              <a:rPr sz="1323" err="1"/>
              <a:t>того</a:t>
            </a:r>
            <a:r>
              <a:rPr sz="1323"/>
              <a:t> </a:t>
            </a:r>
            <a:r>
              <a:rPr sz="1323" err="1"/>
              <a:t>что</a:t>
            </a:r>
            <a:r>
              <a:rPr sz="1323"/>
              <a:t> </a:t>
            </a:r>
            <a:r>
              <a:rPr sz="1323" err="1"/>
              <a:t>данная</a:t>
            </a:r>
            <a:r>
              <a:rPr sz="1323"/>
              <a:t> </a:t>
            </a:r>
            <a:r>
              <a:rPr sz="1323" err="1"/>
              <a:t>организация</a:t>
            </a:r>
            <a:r>
              <a:rPr sz="1323"/>
              <a:t> </a:t>
            </a:r>
            <a:r>
              <a:rPr sz="1323" err="1"/>
              <a:t>является</a:t>
            </a:r>
            <a:r>
              <a:rPr sz="1323"/>
              <a:t> </a:t>
            </a:r>
            <a:r>
              <a:rPr sz="1323" err="1"/>
              <a:t>финансовой</a:t>
            </a:r>
            <a:r>
              <a:rPr sz="1323"/>
              <a:t> </a:t>
            </a:r>
            <a:r>
              <a:rPr sz="1323" err="1"/>
              <a:t>пирамидой</a:t>
            </a:r>
            <a:r>
              <a:rPr sz="1323"/>
              <a:t>?</a:t>
            </a:r>
            <a:endParaRPr lang="ru-RU" sz="1323"/>
          </a:p>
          <a:p>
            <a:pPr marL="315125" lvl="1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Низкая</a:t>
            </a:r>
            <a:r>
              <a:rPr sz="1323"/>
              <a:t>, </a:t>
            </a:r>
            <a:r>
              <a:rPr sz="1323" err="1"/>
              <a:t>поскольку</a:t>
            </a:r>
            <a:r>
              <a:rPr sz="1323"/>
              <a:t> </a:t>
            </a:r>
            <a:r>
              <a:rPr sz="1323" err="1"/>
              <a:t>они</a:t>
            </a:r>
            <a:r>
              <a:rPr sz="1323"/>
              <a:t> </a:t>
            </a:r>
            <a:r>
              <a:rPr sz="1323" err="1"/>
              <a:t>гарантируют</a:t>
            </a:r>
            <a:r>
              <a:rPr sz="1323"/>
              <a:t> </a:t>
            </a:r>
            <a:r>
              <a:rPr sz="1323" err="1"/>
              <a:t>возврат</a:t>
            </a:r>
            <a:r>
              <a:rPr sz="1323"/>
              <a:t> </a:t>
            </a:r>
            <a:r>
              <a:rPr sz="1323" err="1"/>
              <a:t>денег</a:t>
            </a:r>
            <a:r>
              <a:rPr sz="1323"/>
              <a:t> и </a:t>
            </a:r>
            <a:r>
              <a:rPr sz="1323" err="1"/>
              <a:t>доходность</a:t>
            </a:r>
            <a:endParaRPr sz="1323"/>
          </a:p>
          <a:p>
            <a:pPr marL="315125" lvl="1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Средняя</a:t>
            </a:r>
            <a:r>
              <a:rPr sz="1323"/>
              <a:t>, </a:t>
            </a:r>
            <a:r>
              <a:rPr sz="1323" err="1"/>
              <a:t>поскольку</a:t>
            </a:r>
            <a:r>
              <a:rPr sz="1323"/>
              <a:t> </a:t>
            </a:r>
            <a:r>
              <a:rPr sz="1323" err="1"/>
              <a:t>доходность</a:t>
            </a:r>
            <a:r>
              <a:rPr sz="1323"/>
              <a:t> </a:t>
            </a:r>
            <a:r>
              <a:rPr sz="1323" err="1"/>
              <a:t>высокая</a:t>
            </a:r>
            <a:r>
              <a:rPr sz="1323"/>
              <a:t>, </a:t>
            </a:r>
            <a:r>
              <a:rPr sz="1323" err="1"/>
              <a:t>а</a:t>
            </a:r>
            <a:r>
              <a:rPr sz="1323"/>
              <a:t> </a:t>
            </a:r>
            <a:r>
              <a:rPr sz="1323" err="1"/>
              <a:t>значит</a:t>
            </a:r>
            <a:r>
              <a:rPr sz="1323"/>
              <a:t> </a:t>
            </a:r>
            <a:r>
              <a:rPr sz="1323" err="1"/>
              <a:t>и</a:t>
            </a:r>
            <a:r>
              <a:rPr sz="1323"/>
              <a:t> </a:t>
            </a:r>
            <a:r>
              <a:rPr sz="1323" err="1"/>
              <a:t>риски</a:t>
            </a:r>
            <a:r>
              <a:rPr sz="1323"/>
              <a:t> </a:t>
            </a:r>
            <a:r>
              <a:rPr sz="1323" err="1"/>
              <a:t>тоже</a:t>
            </a:r>
            <a:r>
              <a:rPr sz="1323"/>
              <a:t> </a:t>
            </a:r>
            <a:r>
              <a:rPr sz="1323" err="1"/>
              <a:t>высокие</a:t>
            </a:r>
            <a:endParaRPr sz="1323"/>
          </a:p>
          <a:p>
            <a:pPr marL="315125" lvl="1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Высокая</a:t>
            </a:r>
            <a:r>
              <a:rPr sz="1323"/>
              <a:t> </a:t>
            </a:r>
            <a:r>
              <a:rPr sz="1323" err="1"/>
              <a:t>вероятность</a:t>
            </a:r>
            <a:r>
              <a:rPr sz="1323"/>
              <a:t>, </a:t>
            </a:r>
            <a:r>
              <a:rPr sz="1323" err="1"/>
              <a:t>поскольку</a:t>
            </a:r>
            <a:r>
              <a:rPr sz="1323"/>
              <a:t> </a:t>
            </a:r>
            <a:r>
              <a:rPr sz="1323" err="1"/>
              <a:t>такая</a:t>
            </a:r>
            <a:r>
              <a:rPr sz="1323"/>
              <a:t> </a:t>
            </a:r>
            <a:r>
              <a:rPr sz="1323" err="1"/>
              <a:t>доходность</a:t>
            </a:r>
            <a:r>
              <a:rPr sz="1323"/>
              <a:t> </a:t>
            </a:r>
            <a:r>
              <a:rPr sz="1323" err="1"/>
              <a:t>в</a:t>
            </a:r>
            <a:r>
              <a:rPr sz="1323"/>
              <a:t> </a:t>
            </a:r>
            <a:r>
              <a:rPr sz="1323" err="1"/>
              <a:t>современных</a:t>
            </a:r>
            <a:r>
              <a:rPr sz="1323"/>
              <a:t> </a:t>
            </a:r>
            <a:r>
              <a:rPr sz="1323" err="1"/>
              <a:t>экономических</a:t>
            </a:r>
            <a:r>
              <a:rPr sz="1323"/>
              <a:t> </a:t>
            </a:r>
            <a:r>
              <a:rPr sz="1323" err="1"/>
              <a:t>условиях</a:t>
            </a:r>
            <a:r>
              <a:rPr sz="1323"/>
              <a:t> </a:t>
            </a:r>
            <a:r>
              <a:rPr sz="1323" err="1"/>
              <a:t>не</a:t>
            </a:r>
            <a:r>
              <a:rPr sz="1323"/>
              <a:t> </a:t>
            </a:r>
            <a:r>
              <a:rPr sz="1323" err="1"/>
              <a:t>может</a:t>
            </a:r>
            <a:r>
              <a:rPr sz="1323"/>
              <a:t> </a:t>
            </a:r>
            <a:r>
              <a:rPr sz="1323" err="1"/>
              <a:t>быть</a:t>
            </a:r>
            <a:r>
              <a:rPr sz="1323"/>
              <a:t> </a:t>
            </a:r>
            <a:r>
              <a:rPr sz="1323" err="1"/>
              <a:t>гарантирована</a:t>
            </a:r>
            <a:endParaRPr sz="1323"/>
          </a:p>
        </p:txBody>
      </p:sp>
      <p:sp>
        <p:nvSpPr>
          <p:cNvPr id="566" name="Shape 5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9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Тест</a:t>
            </a:r>
          </a:p>
        </p:txBody>
      </p:sp>
      <p:sp>
        <p:nvSpPr>
          <p:cNvPr id="568" name="Shape 568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60</a:t>
            </a:fld>
            <a:endParaRPr/>
          </a:p>
        </p:txBody>
      </p:sp>
      <p:sp>
        <p:nvSpPr>
          <p:cNvPr id="567" name="Shape 567"/>
          <p:cNvSpPr/>
          <p:nvPr/>
        </p:nvSpPr>
        <p:spPr>
          <a:xfrm>
            <a:off x="3825720" y="7193619"/>
            <a:ext cx="2568570" cy="3"/>
          </a:xfrm>
          <a:prstGeom prst="line">
            <a:avLst/>
          </a:prstGeom>
          <a:ln w="12700">
            <a:solidFill>
              <a:srgbClr val="0EBACE"/>
            </a:solidFill>
            <a:miter/>
            <a:headEnd type="oval"/>
            <a:tailEnd type="oval"/>
          </a:ln>
        </p:spPr>
        <p:txBody>
          <a:bodyPr lIns="50417" tIns="50417" rIns="50417" bIns="50417"/>
          <a:lstStyle/>
          <a:p>
            <a:endParaRPr sz="2206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val="11365908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Shape 575"/>
          <p:cNvSpPr/>
          <p:nvPr/>
        </p:nvSpPr>
        <p:spPr>
          <a:xfrm>
            <a:off x="995680" y="2500249"/>
            <a:ext cx="8387702" cy="2239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/>
          <a:p>
            <a:pPr marL="315125" indent="-315125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/>
              <a:t>9. </a:t>
            </a:r>
            <a:r>
              <a:rPr sz="1323" err="1"/>
              <a:t>Какие</a:t>
            </a:r>
            <a:r>
              <a:rPr sz="1323"/>
              <a:t> </a:t>
            </a:r>
            <a:r>
              <a:rPr sz="1323" err="1"/>
              <a:t>из</a:t>
            </a:r>
            <a:r>
              <a:rPr sz="1323"/>
              <a:t> </a:t>
            </a:r>
            <a:r>
              <a:rPr sz="1323" err="1"/>
              <a:t>утверждений</a:t>
            </a:r>
            <a:r>
              <a:rPr sz="1323"/>
              <a:t> </a:t>
            </a:r>
            <a:r>
              <a:rPr sz="1323" err="1"/>
              <a:t>верны</a:t>
            </a:r>
            <a:r>
              <a:rPr sz="1323"/>
              <a:t>:</a:t>
            </a:r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Форекс</a:t>
            </a:r>
            <a:r>
              <a:rPr sz="1323"/>
              <a:t> (</a:t>
            </a:r>
            <a:r>
              <a:rPr sz="1323" err="1"/>
              <a:t>Forex</a:t>
            </a:r>
            <a:r>
              <a:rPr sz="1323"/>
              <a:t>) – </a:t>
            </a:r>
            <a:r>
              <a:rPr sz="1323" err="1"/>
              <a:t>это</a:t>
            </a:r>
            <a:r>
              <a:rPr sz="1323"/>
              <a:t> </a:t>
            </a:r>
            <a:r>
              <a:rPr sz="1323" err="1"/>
              <a:t>международный</a:t>
            </a:r>
            <a:r>
              <a:rPr sz="1323"/>
              <a:t> </a:t>
            </a:r>
            <a:r>
              <a:rPr sz="1323" err="1"/>
              <a:t>межбанковский</a:t>
            </a:r>
            <a:r>
              <a:rPr sz="1323"/>
              <a:t> </a:t>
            </a:r>
            <a:r>
              <a:rPr sz="1323" err="1"/>
              <a:t>рынок</a:t>
            </a:r>
            <a:r>
              <a:rPr sz="1323"/>
              <a:t> </a:t>
            </a:r>
            <a:r>
              <a:rPr sz="1323" err="1"/>
              <a:t>обмена</a:t>
            </a:r>
            <a:r>
              <a:rPr sz="1323"/>
              <a:t> </a:t>
            </a:r>
            <a:r>
              <a:rPr sz="1323" err="1"/>
              <a:t>валюты</a:t>
            </a:r>
            <a:endParaRPr sz="1323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Существуют</a:t>
            </a:r>
            <a:r>
              <a:rPr sz="1323"/>
              <a:t> </a:t>
            </a:r>
            <a:r>
              <a:rPr sz="1323" err="1"/>
              <a:t>компании</a:t>
            </a:r>
            <a:r>
              <a:rPr sz="1323"/>
              <a:t> (</a:t>
            </a:r>
            <a:r>
              <a:rPr sz="1323" err="1"/>
              <a:t>финансовые</a:t>
            </a:r>
            <a:r>
              <a:rPr sz="1323"/>
              <a:t> </a:t>
            </a:r>
            <a:r>
              <a:rPr sz="1323" err="1"/>
              <a:t>посредники</a:t>
            </a:r>
            <a:r>
              <a:rPr sz="1323"/>
              <a:t>), </a:t>
            </a:r>
            <a:r>
              <a:rPr sz="1323" err="1"/>
              <a:t>которые</a:t>
            </a:r>
            <a:r>
              <a:rPr sz="1323"/>
              <a:t> </a:t>
            </a:r>
            <a:r>
              <a:rPr sz="1323" err="1"/>
              <a:t>предлагают</a:t>
            </a:r>
            <a:r>
              <a:rPr sz="1323"/>
              <a:t> </a:t>
            </a:r>
            <a:r>
              <a:rPr sz="1323" err="1"/>
              <a:t>населению</a:t>
            </a:r>
            <a:r>
              <a:rPr sz="1323"/>
              <a:t> </a:t>
            </a:r>
            <a:r>
              <a:rPr sz="1323" err="1"/>
              <a:t>принять</a:t>
            </a:r>
            <a:r>
              <a:rPr sz="1323"/>
              <a:t> </a:t>
            </a:r>
            <a:r>
              <a:rPr sz="1323" err="1"/>
              <a:t>участие</a:t>
            </a:r>
            <a:r>
              <a:rPr sz="1323"/>
              <a:t> в </a:t>
            </a:r>
            <a:r>
              <a:rPr sz="1323" err="1"/>
              <a:t>спекулятивной</a:t>
            </a:r>
            <a:r>
              <a:rPr sz="1323"/>
              <a:t> </a:t>
            </a:r>
            <a:r>
              <a:rPr sz="1323" err="1"/>
              <a:t>игре</a:t>
            </a:r>
            <a:r>
              <a:rPr sz="1323"/>
              <a:t> </a:t>
            </a:r>
            <a:r>
              <a:rPr sz="1323" err="1"/>
              <a:t>на</a:t>
            </a:r>
            <a:r>
              <a:rPr sz="1323"/>
              <a:t> </a:t>
            </a:r>
            <a:r>
              <a:rPr sz="1323" err="1"/>
              <a:t>Форексе</a:t>
            </a:r>
            <a:endParaRPr sz="1323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Центральный</a:t>
            </a:r>
            <a:r>
              <a:rPr sz="1323"/>
              <a:t> </a:t>
            </a:r>
            <a:r>
              <a:rPr sz="1323" err="1"/>
              <a:t>Банк</a:t>
            </a:r>
            <a:r>
              <a:rPr sz="1323"/>
              <a:t> РФ </a:t>
            </a:r>
            <a:r>
              <a:rPr sz="1323" err="1"/>
              <a:t>ответственен</a:t>
            </a:r>
            <a:r>
              <a:rPr sz="1323"/>
              <a:t> </a:t>
            </a:r>
            <a:r>
              <a:rPr sz="1323" err="1"/>
              <a:t>за</a:t>
            </a:r>
            <a:r>
              <a:rPr sz="1323"/>
              <a:t> </a:t>
            </a:r>
            <a:r>
              <a:rPr sz="1323" err="1"/>
              <a:t>все</a:t>
            </a:r>
            <a:r>
              <a:rPr sz="1323"/>
              <a:t> </a:t>
            </a:r>
            <a:r>
              <a:rPr sz="1323" err="1"/>
              <a:t>риски</a:t>
            </a:r>
            <a:r>
              <a:rPr sz="1323"/>
              <a:t> </a:t>
            </a:r>
            <a:r>
              <a:rPr sz="1323" err="1"/>
              <a:t>потери</a:t>
            </a:r>
            <a:r>
              <a:rPr sz="1323"/>
              <a:t> </a:t>
            </a:r>
            <a:r>
              <a:rPr sz="1323" err="1"/>
              <a:t>капитала</a:t>
            </a:r>
            <a:r>
              <a:rPr sz="1323"/>
              <a:t>  </a:t>
            </a:r>
            <a:r>
              <a:rPr sz="1323" err="1"/>
              <a:t>при</a:t>
            </a:r>
            <a:r>
              <a:rPr sz="1323"/>
              <a:t> </a:t>
            </a:r>
            <a:r>
              <a:rPr sz="1323" err="1"/>
              <a:t>работе</a:t>
            </a:r>
            <a:r>
              <a:rPr sz="1323"/>
              <a:t> </a:t>
            </a:r>
            <a:r>
              <a:rPr sz="1323" err="1"/>
              <a:t>граждан</a:t>
            </a:r>
            <a:r>
              <a:rPr sz="1323"/>
              <a:t> с </a:t>
            </a:r>
            <a:r>
              <a:rPr sz="1323" err="1"/>
              <a:t>Форекс-компаниями</a:t>
            </a:r>
            <a:endParaRPr sz="1323"/>
          </a:p>
          <a:p>
            <a:pPr marL="315125" indent="-315125" algn="just">
              <a:lnSpc>
                <a:spcPct val="150000"/>
              </a:lnSpc>
              <a:buClr>
                <a:srgbClr val="0EBACE"/>
              </a:buClr>
              <a:buSzPct val="100000"/>
              <a:buFont typeface="Wingdings"/>
              <a:buChar char="❑"/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323" err="1"/>
              <a:t>Все</a:t>
            </a:r>
            <a:r>
              <a:rPr sz="1323"/>
              <a:t> </a:t>
            </a:r>
            <a:r>
              <a:rPr sz="1323" err="1"/>
              <a:t>вышеперечисленное</a:t>
            </a:r>
            <a:endParaRPr sz="1323"/>
          </a:p>
        </p:txBody>
      </p:sp>
      <p:sp>
        <p:nvSpPr>
          <p:cNvPr id="576" name="Shape 57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9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ru-RU" b="0">
                <a:solidFill>
                  <a:srgbClr val="4CAF90"/>
                </a:solidFill>
              </a:rPr>
              <a:t>Тест</a:t>
            </a:r>
          </a:p>
        </p:txBody>
      </p:sp>
      <p:sp>
        <p:nvSpPr>
          <p:cNvPr id="577" name="Shape 577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61</a:t>
            </a:fld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</p:spTree>
    <p:extLst>
      <p:ext uri="{BB962C8B-B14F-4D97-AF65-F5344CB8AC3E}">
        <p14:creationId xmlns:p14="http://schemas.microsoft.com/office/powerpoint/2010/main" val="10706109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Shape 575"/>
          <p:cNvSpPr/>
          <p:nvPr/>
        </p:nvSpPr>
        <p:spPr>
          <a:xfrm>
            <a:off x="995680" y="2500249"/>
            <a:ext cx="8387702" cy="365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417" tIns="50417" rIns="50417" bIns="50417">
            <a:spAutoFit/>
          </a:bodyPr>
          <a:lstStyle/>
          <a:p>
            <a:pPr marL="315125" indent="-315125">
              <a:lnSpc>
                <a:spcPct val="150000"/>
              </a:lnSpc>
              <a:defRPr sz="1200">
                <a:solidFill>
                  <a:srgbClr val="4D4D4C"/>
                </a:solidFill>
                <a:latin typeface="Tahoma"/>
                <a:ea typeface="Tahoma"/>
                <a:cs typeface="Tahoma"/>
                <a:sym typeface="Tahoma"/>
              </a:defRPr>
            </a:pPr>
            <a:endParaRPr sz="1323"/>
          </a:p>
        </p:txBody>
      </p:sp>
      <p:sp>
        <p:nvSpPr>
          <p:cNvPr id="576" name="Shape 576"/>
          <p:cNvSpPr>
            <a:spLocks noGrp="1"/>
          </p:cNvSpPr>
          <p:nvPr>
            <p:ph type="title"/>
          </p:nvPr>
        </p:nvSpPr>
        <p:spPr>
          <a:xfrm>
            <a:off x="534432" y="1454727"/>
            <a:ext cx="9619774" cy="1045522"/>
          </a:xfrm>
          <a:prstGeom prst="rect">
            <a:avLst/>
          </a:prstGeom>
        </p:spPr>
        <p:txBody>
          <a:bodyPr/>
          <a:lstStyle>
            <a:lvl1pPr>
              <a:defRPr sz="2900" b="1">
                <a:solidFill>
                  <a:srgbClr val="D9562C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 algn="ctr"/>
            <a:r>
              <a:rPr lang="ru-RU" b="0" dirty="0">
                <a:solidFill>
                  <a:srgbClr val="4CAF90"/>
                </a:solidFill>
              </a:rPr>
              <a:t>Хотите научится принимать грамотные финансовые решения?</a:t>
            </a:r>
          </a:p>
        </p:txBody>
      </p:sp>
      <p:sp>
        <p:nvSpPr>
          <p:cNvPr id="577" name="Shape 577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62</a:t>
            </a:fld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BF0003-17C8-CE48-A0F5-291672007C64}"/>
              </a:ext>
            </a:extLst>
          </p:cNvPr>
          <p:cNvSpPr txBox="1"/>
          <p:nvPr/>
        </p:nvSpPr>
        <p:spPr>
          <a:xfrm>
            <a:off x="1011382" y="3075709"/>
            <a:ext cx="89777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Регистрируйте на бесплатный онлайн курс по ссылке: </a:t>
            </a:r>
            <a:endParaRPr lang="en-US" sz="2400" dirty="0"/>
          </a:p>
          <a:p>
            <a:pPr algn="just"/>
            <a:r>
              <a:rPr lang="en-US" sz="2400" dirty="0"/>
              <a:t>www. </a:t>
            </a:r>
            <a:r>
              <a:rPr lang="en-US" sz="2400" dirty="0" err="1"/>
              <a:t>course.ncfg.ru</a:t>
            </a:r>
            <a:endParaRPr lang="ru-RU" sz="2400" dirty="0"/>
          </a:p>
          <a:p>
            <a:pPr algn="just"/>
            <a:endParaRPr lang="ru-RU" sz="2400" dirty="0"/>
          </a:p>
          <a:p>
            <a:pPr algn="just"/>
            <a:r>
              <a:rPr lang="ru-RU" sz="2400" dirty="0"/>
              <a:t>Получайте надежную и комплексную информацию по финансовой грамотности, не выходя из дома. Программа разработанную в рамках проведения Всероссийской недели сбережений.</a:t>
            </a:r>
          </a:p>
          <a:p>
            <a:pPr algn="just"/>
            <a:r>
              <a:rPr lang="ru-RU" sz="2400" dirty="0"/>
              <a:t>   </a:t>
            </a:r>
          </a:p>
          <a:p>
            <a:pPr algn="just"/>
            <a:r>
              <a:rPr lang="ru-RU" sz="2400" dirty="0"/>
              <a:t>После прохождения всего курса –распечатайте именной сертификат!</a:t>
            </a:r>
          </a:p>
        </p:txBody>
      </p:sp>
    </p:spTree>
    <p:extLst>
      <p:ext uri="{BB962C8B-B14F-4D97-AF65-F5344CB8AC3E}">
        <p14:creationId xmlns:p14="http://schemas.microsoft.com/office/powerpoint/2010/main" val="33333427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AAE8E-2CE5-DD40-BD81-45C6A3B8C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СПАСИБО </a:t>
            </a:r>
            <a:br>
              <a:rPr lang="ru-RU" dirty="0"/>
            </a:br>
            <a:r>
              <a:rPr lang="ru-RU" dirty="0"/>
              <a:t>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1503436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9418600" y="7005138"/>
            <a:ext cx="796568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25" tIns="49750" rIns="99525" bIns="4975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300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sz="130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12" name="Shape 512"/>
          <p:cNvSpPr txBox="1">
            <a:spLocks noGrp="1"/>
          </p:cNvSpPr>
          <p:nvPr>
            <p:ph type="body" idx="1"/>
          </p:nvPr>
        </p:nvSpPr>
        <p:spPr>
          <a:xfrm>
            <a:off x="574430" y="2212731"/>
            <a:ext cx="9640737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25" tIns="49750" rIns="99525" bIns="49750" anchor="t" anchorCtr="0">
            <a:noAutofit/>
          </a:bodyPr>
          <a:lstStyle/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>
                <a:solidFill>
                  <a:schemeClr val="tx1"/>
                </a:solidFill>
              </a:rPr>
              <a:t> Упрощение финансовых операций, повышение роли электронных и цифровых денег</a:t>
            </a:r>
          </a:p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>
                <a:solidFill>
                  <a:schemeClr val="tx1"/>
                </a:solidFill>
              </a:rPr>
              <a:t> Упрощение платежей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>
                <a:solidFill>
                  <a:schemeClr val="tx1"/>
                </a:solidFill>
              </a:rPr>
              <a:t> Сокращение затрат</a:t>
            </a:r>
          </a:p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>
                <a:solidFill>
                  <a:schemeClr val="tx1"/>
                </a:solidFill>
              </a:rPr>
              <a:t> Удобство доступа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>
                <a:solidFill>
                  <a:schemeClr val="tx1"/>
                </a:solidFill>
              </a:rPr>
              <a:t> Гибкость продуктов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>
                <a:solidFill>
                  <a:schemeClr val="tx1"/>
                </a:solidFill>
              </a:rPr>
              <a:t> Быстрое информирование клиента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>
                <a:solidFill>
                  <a:schemeClr val="tx1"/>
                </a:solidFill>
              </a:rPr>
              <a:t> Возможность получить отчет и проанализировать операции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>
                <a:solidFill>
                  <a:schemeClr val="tx1"/>
                </a:solidFill>
              </a:rPr>
              <a:t> Развитие возможностей дистанционной работы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>
                <a:solidFill>
                  <a:schemeClr val="tx1"/>
                </a:solidFill>
              </a:rPr>
              <a:t> Внедрение электронного документооборота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>
                <a:solidFill>
                  <a:schemeClr val="tx1"/>
                </a:solidFill>
              </a:rPr>
              <a:t> Более открытый и доступный финансовый рынок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>
                <a:solidFill>
                  <a:schemeClr val="tx1"/>
                </a:solidFill>
              </a:rPr>
              <a:t> Повышение финансовой грамотности</a:t>
            </a:r>
          </a:p>
          <a:p>
            <a:pPr>
              <a:buFontTx/>
              <a:buChar char="-"/>
            </a:pPr>
            <a:endParaRPr lang="ru-RU" sz="2000"/>
          </a:p>
          <a:p>
            <a:pPr lvl="0"/>
            <a:endParaRPr lang="ru-RU" sz="2000"/>
          </a:p>
          <a:p>
            <a:r>
              <a:rPr lang="ru-RU" sz="2000"/>
              <a:t>-</a:t>
            </a:r>
            <a:endParaRPr sz="200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87569" y="1442689"/>
            <a:ext cx="10214885" cy="583277"/>
          </a:xfrm>
          <a:prstGeom prst="rect">
            <a:avLst/>
          </a:prstGeom>
        </p:spPr>
        <p:txBody>
          <a:bodyPr lIns="99551" tIns="49775" rIns="99551" bIns="49775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+mj-ea"/>
                <a:cs typeface="+mj-cs"/>
              </a:defRPr>
            </a:lvl1pPr>
          </a:lstStyle>
          <a:p>
            <a:r>
              <a:rPr lang="ru-RU" sz="2400" b="0">
                <a:solidFill>
                  <a:srgbClr val="4CAF90"/>
                </a:solidFill>
              </a:rPr>
              <a:t>«Плюсы» цифровой экономики для потребителей финансовых услуг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pic>
        <p:nvPicPr>
          <p:cNvPr id="1026" name="Picture 2" descr="Картинки по запросу цифровая экономи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770" y="4948360"/>
            <a:ext cx="2868857" cy="191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Картинки по запросу цифровая экономи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205" y="2711328"/>
            <a:ext cx="2957962" cy="207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541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9418600" y="7005138"/>
            <a:ext cx="796568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25" tIns="49750" rIns="99525" bIns="4975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300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sz="130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64931" y="1442689"/>
            <a:ext cx="10037523" cy="583277"/>
          </a:xfrm>
          <a:prstGeom prst="rect">
            <a:avLst/>
          </a:prstGeom>
        </p:spPr>
        <p:txBody>
          <a:bodyPr lIns="99551" tIns="49775" rIns="99551" bIns="49775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+mj-ea"/>
                <a:cs typeface="+mj-cs"/>
              </a:defRPr>
            </a:lvl1pPr>
          </a:lstStyle>
          <a:p>
            <a:pPr algn="ctr"/>
            <a:r>
              <a:rPr lang="ru-RU" sz="2400" b="0">
                <a:solidFill>
                  <a:srgbClr val="4CAF90"/>
                </a:solidFill>
              </a:rPr>
              <a:t>Цифровые сервисы  и инструменты в сфере финансов для населения</a:t>
            </a:r>
          </a:p>
        </p:txBody>
      </p:sp>
      <p:sp>
        <p:nvSpPr>
          <p:cNvPr id="5" name="Shape 512"/>
          <p:cNvSpPr txBox="1">
            <a:spLocks/>
          </p:cNvSpPr>
          <p:nvPr/>
        </p:nvSpPr>
        <p:spPr>
          <a:xfrm>
            <a:off x="364931" y="2379785"/>
            <a:ext cx="10037524" cy="244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25" tIns="49750" rIns="99525" bIns="49750" anchor="t" anchorCtr="0">
            <a:noAutofit/>
          </a:bodyPr>
          <a:lstStyle/>
          <a:p>
            <a:pPr lvl="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Сервисы по проведению платежей и оплате покупок</a:t>
            </a:r>
            <a:endParaRPr kumimoji="0" lang="ru-RU" sz="14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ru-RU" sz="1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Сервисы по кредитованию и частным займам, по страхованию, анализу финансовой истории</a:t>
            </a:r>
            <a:endParaRPr kumimoji="0" lang="ru-RU" sz="14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ru-RU" sz="1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Сервисы по управлению личными финансами, по финансовому планированию</a:t>
            </a:r>
            <a:endParaRPr kumimoji="0" lang="ru-RU" sz="14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ru-RU" sz="1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Продукты для повышения финансовой грамотности</a:t>
            </a:r>
            <a:endParaRPr kumimoji="0" lang="ru-RU" sz="14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ru-RU" sz="1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Новые технологии и </a:t>
            </a: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инструменты финансовых операций</a:t>
            </a:r>
            <a:endParaRPr kumimoji="0" lang="ru-RU" sz="14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Picture 4" descr="Картинки по запросу цифровая экономи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53" y="5177175"/>
            <a:ext cx="3249711" cy="182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847" y="3950712"/>
            <a:ext cx="4086425" cy="229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541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sldNum" idx="4294967295"/>
          </p:nvPr>
        </p:nvSpPr>
        <p:spPr>
          <a:xfrm>
            <a:off x="9418600" y="7005138"/>
            <a:ext cx="796568" cy="40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25" tIns="49750" rIns="99525" bIns="4975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300">
                <a:solidFill>
                  <a:srgbClr val="00909B"/>
                </a:solidFill>
                <a:latin typeface="Tahoma"/>
                <a:ea typeface="Tahoma"/>
                <a:cs typeface="Tahoma"/>
                <a:sym typeface="Tahoma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sz="1300">
              <a:solidFill>
                <a:srgbClr val="00909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102F2F-FBCA-114A-B93F-E59D112DDB7B}"/>
              </a:ext>
            </a:extLst>
          </p:cNvPr>
          <p:cNvSpPr txBox="1"/>
          <p:nvPr/>
        </p:nvSpPr>
        <p:spPr>
          <a:xfrm>
            <a:off x="0" y="998232"/>
            <a:ext cx="10855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>
                <a:solidFill>
                  <a:srgbClr val="4CAF90"/>
                </a:solidFill>
              </a:rPr>
              <a:t>0000011111000000  0000011100001010101010101010000010101010101011111    00001111001011111000000101010101.     111111111 0000.   00 00 0 0 0 01111110000101010101000000101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34432" y="1442689"/>
            <a:ext cx="9619774" cy="583277"/>
          </a:xfrm>
          <a:prstGeom prst="rect">
            <a:avLst/>
          </a:prstGeom>
        </p:spPr>
        <p:txBody>
          <a:bodyPr lIns="99551" tIns="49775" rIns="99551" bIns="49775"/>
          <a:lstStyle>
            <a:lvl1pPr algn="l" defTabSz="497754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+mj-ea"/>
                <a:cs typeface="+mj-cs"/>
              </a:defRPr>
            </a:lvl1pPr>
          </a:lstStyle>
          <a:p>
            <a:r>
              <a:rPr lang="ru-RU" sz="2400" b="0">
                <a:solidFill>
                  <a:srgbClr val="4CAF90"/>
                </a:solidFill>
              </a:rPr>
              <a:t>Способы управления движением безналичных денег</a:t>
            </a:r>
          </a:p>
        </p:txBody>
      </p:sp>
      <p:sp>
        <p:nvSpPr>
          <p:cNvPr id="5" name="Shape 512"/>
          <p:cNvSpPr txBox="1">
            <a:spLocks/>
          </p:cNvSpPr>
          <p:nvPr/>
        </p:nvSpPr>
        <p:spPr>
          <a:xfrm>
            <a:off x="534431" y="2178366"/>
            <a:ext cx="9680737" cy="292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25" tIns="49750" rIns="99525" bIns="49750" anchor="t" anchorCtr="0">
            <a:noAutofit/>
          </a:bodyPr>
          <a:lstStyle/>
          <a:p>
            <a:pPr lvl="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отделение соответствующей организации (банка, системы денежных переводов, почты, салона связи и других</a:t>
            </a:r>
            <a:endParaRPr kumimoji="0" lang="ru-RU" sz="14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ru-RU" sz="1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платежный терминал банка </a:t>
            </a:r>
            <a:endParaRPr kumimoji="0" lang="ru-RU" sz="14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ru-RU" sz="1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к</a:t>
            </a:r>
            <a:r>
              <a:rPr lang="ru-RU" sz="1400" err="1">
                <a:latin typeface="Tahoma" pitchFamily="34" charset="0"/>
                <a:ea typeface="Tahoma" pitchFamily="34" charset="0"/>
                <a:cs typeface="Tahoma" pitchFamily="34" charset="0"/>
              </a:rPr>
              <a:t>арта</a:t>
            </a: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 – банковская карта, карта к электронному кошельку, платежная карта </a:t>
            </a:r>
            <a:endParaRPr kumimoji="0" lang="ru-RU" sz="14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ru-RU" sz="1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 err="1">
                <a:latin typeface="Tahoma" pitchFamily="34" charset="0"/>
                <a:ea typeface="Tahoma" pitchFamily="34" charset="0"/>
                <a:cs typeface="Tahoma" pitchFamily="34" charset="0"/>
              </a:rPr>
              <a:t>Интернет-банкинг</a:t>
            </a: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 для управления банковской картой</a:t>
            </a:r>
            <a:endParaRPr kumimoji="0" lang="ru-RU" sz="14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ru-RU" sz="1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Система Быстрых Платежей (новый сервис Банка России – СБП)</a:t>
            </a:r>
          </a:p>
          <a:p>
            <a:pPr lvl="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ru-RU" sz="1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>
                <a:latin typeface="Tahoma" pitchFamily="34" charset="0"/>
                <a:ea typeface="Tahoma" pitchFamily="34" charset="0"/>
                <a:cs typeface="Tahoma" pitchFamily="34" charset="0"/>
              </a:rPr>
              <a:t>электронный кошелек</a:t>
            </a:r>
            <a:endParaRPr kumimoji="0" lang="ru-RU" sz="14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174" y="3802061"/>
            <a:ext cx="3981032" cy="248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5416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4886</TotalTime>
  <Words>4364</Words>
  <Application>Microsoft Macintosh PowerPoint</Application>
  <PresentationFormat>Произвольный</PresentationFormat>
  <Paragraphs>523</Paragraphs>
  <Slides>63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72" baseType="lpstr">
      <vt:lpstr>Arial</vt:lpstr>
      <vt:lpstr>Calibri</vt:lpstr>
      <vt:lpstr>Calibri Light</vt:lpstr>
      <vt:lpstr>helveticaneuecyr</vt:lpstr>
      <vt:lpstr>Lucida Grande</vt:lpstr>
      <vt:lpstr>Tahoma</vt:lpstr>
      <vt:lpstr>Times New Roman</vt:lpstr>
      <vt:lpstr>Wingdings</vt:lpstr>
      <vt:lpstr>Тема Office</vt:lpstr>
      <vt:lpstr>Основы финансовой безопасности</vt:lpstr>
      <vt:lpstr>ФИО спикера</vt:lpstr>
      <vt:lpstr>Финансовая грамотность</vt:lpstr>
      <vt:lpstr>Презентация PowerPoint</vt:lpstr>
      <vt:lpstr>Цифровая экономика – это хозяйственная деятельность, в которой ключевым фактором производства являются данные в цифровом виде, обработка больших объемов и использование результатов анализа которых по сравнению с традиционными формами хозяйствования позволяют существенно повысить эффективность различных видов производства, технологий, оборудования, хранения, продажи, доставки товаров и услуг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Риски цифровой экономики для потребителей финансовых услуг</vt:lpstr>
      <vt:lpstr>Риски в пользовании цифровыми финансовыми услугами* </vt:lpstr>
      <vt:lpstr>Финансовая безопасность</vt:lpstr>
      <vt:lpstr>Мошенничества с использованиям банковских карт  </vt:lpstr>
      <vt:lpstr>КАРТА</vt:lpstr>
      <vt:lpstr>Презентация PowerPoint</vt:lpstr>
      <vt:lpstr>Схемы мошенничеств с картами</vt:lpstr>
      <vt:lpstr>Скимминг</vt:lpstr>
      <vt:lpstr>Траппинг (ливанская петля)</vt:lpstr>
      <vt:lpstr>Магазинные мошенничества</vt:lpstr>
      <vt:lpstr>Фишинг</vt:lpstr>
      <vt:lpstr>Мошенничество с помощью телефона</vt:lpstr>
      <vt:lpstr>Вишинг (голосовой фишинг)</vt:lpstr>
      <vt:lpstr>Меры безопасности</vt:lpstr>
      <vt:lpstr>При расчете картами</vt:lpstr>
      <vt:lpstr>Презентация PowerPoint</vt:lpstr>
      <vt:lpstr>Презентация PowerPoint</vt:lpstr>
      <vt:lpstr>Интернет-мошенничества</vt:lpstr>
      <vt:lpstr>Виды интернет-мошенничеств</vt:lpstr>
      <vt:lpstr>Покупки через интернет</vt:lpstr>
      <vt:lpstr>Составление гороскопа</vt:lpstr>
      <vt:lpstr>Письма платежных систем</vt:lpstr>
      <vt:lpstr>«Нигерийские» сюжеты</vt:lpstr>
      <vt:lpstr>Способы защиты</vt:lpstr>
      <vt:lpstr>Способы защиты</vt:lpstr>
      <vt:lpstr>Мобильные мошенничества</vt:lpstr>
      <vt:lpstr>Виды мобильных мошенничеств</vt:lpstr>
      <vt:lpstr>«Вы выиграли приз…»</vt:lpstr>
      <vt:lpstr>«Ваша карта заблокирована»</vt:lpstr>
      <vt:lpstr>Способы защиты</vt:lpstr>
      <vt:lpstr>Способы защиты</vt:lpstr>
      <vt:lpstr> Как не стать жертвой финансовой Пирамиды</vt:lpstr>
      <vt:lpstr>Финансовая пирамида</vt:lpstr>
      <vt:lpstr>Принцип работы</vt:lpstr>
      <vt:lpstr>Чтобы не стать жертвой пирамиды</vt:lpstr>
      <vt:lpstr>Признаки пирамиды</vt:lpstr>
      <vt:lpstr>Что делать</vt:lpstr>
      <vt:lpstr>Типы пирамид</vt:lpstr>
      <vt:lpstr>Презентация PowerPoint</vt:lpstr>
      <vt:lpstr>Форекс бывает разным</vt:lpstr>
      <vt:lpstr>Схема работы</vt:lpstr>
      <vt:lpstr>Риски сотрудничества</vt:lpstr>
      <vt:lpstr>Резюме</vt:lpstr>
      <vt:lpstr>Медицинские услуги в кредит </vt:lpstr>
      <vt:lpstr>Медицинские услуги в кредит. Как расторгнуть договор с медицинским центром</vt:lpstr>
      <vt:lpstr>Оценка полезности  Тест</vt:lpstr>
      <vt:lpstr>Тест</vt:lpstr>
      <vt:lpstr>Тест</vt:lpstr>
      <vt:lpstr>Тест</vt:lpstr>
      <vt:lpstr>Тест</vt:lpstr>
      <vt:lpstr>Тест</vt:lpstr>
      <vt:lpstr>Хотите научится принимать грамотные финансовые решения?</vt:lpstr>
      <vt:lpstr>СПАСИБО  ЗА ВНИМАНИЕ</vt:lpstr>
    </vt:vector>
  </TitlesOfParts>
  <Company>spn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 trukhanenko</dc:creator>
  <cp:lastModifiedBy>Andrey Fedyaev</cp:lastModifiedBy>
  <cp:revision>370</cp:revision>
  <cp:lastPrinted>2019-02-28T08:49:42Z</cp:lastPrinted>
  <dcterms:created xsi:type="dcterms:W3CDTF">2015-08-28T08:18:34Z</dcterms:created>
  <dcterms:modified xsi:type="dcterms:W3CDTF">2019-10-14T14:41:17Z</dcterms:modified>
</cp:coreProperties>
</file>